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70" r:id="rId2"/>
  </p:sldIdLst>
  <p:sldSz cx="6858000" cy="9906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07"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6600"/>
    <a:srgbClr val="008000"/>
    <a:srgbClr val="339933"/>
    <a:srgbClr val="E6E6E6"/>
    <a:srgbClr val="FF9900"/>
    <a:srgbClr val="FF3300"/>
    <a:srgbClr val="006666"/>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8" d="100"/>
          <a:sy n="58" d="100"/>
        </p:scale>
        <p:origin x="2142" y="66"/>
      </p:cViewPr>
      <p:guideLst>
        <p:guide orient="horz" pos="3307"/>
        <p:guide pos="216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0C7CEC95-DA86-4397-973E-9B1E26A67706}" type="datetimeFigureOut">
              <a:rPr kumimoji="1" lang="ja-JP" altLang="en-US" smtClean="0"/>
              <a:pPr/>
              <a:t>2019/11/26</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5F3F6021-54F2-4DD1-B007-3EB218818C40}" type="slidenum">
              <a:rPr kumimoji="1" lang="ja-JP" altLang="en-US" smtClean="0"/>
              <a:pPr/>
              <a:t>‹#›</a:t>
            </a:fld>
            <a:endParaRPr kumimoji="1" lang="ja-JP" altLang="en-US"/>
          </a:p>
        </p:txBody>
      </p:sp>
    </p:spTree>
    <p:extLst>
      <p:ext uri="{BB962C8B-B14F-4D97-AF65-F5344CB8AC3E}">
        <p14:creationId xmlns:p14="http://schemas.microsoft.com/office/powerpoint/2010/main" val="18002900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a:latin typeface="HG丸ｺﾞｼｯｸM-PRO" panose="020F0600000000000000" pitchFamily="50" charset="-128"/>
                <a:ea typeface="HG丸ｺﾞｼｯｸM-PRO" panose="020F0600000000000000" pitchFamily="50" charset="-128"/>
              </a:rPr>
              <a:t>Canako</a:t>
            </a:r>
            <a:r>
              <a:rPr lang="ja-JP" altLang="en-US">
                <a:latin typeface="HG丸ｺﾞｼｯｸM-PRO" panose="020F0600000000000000" pitchFamily="50" charset="-128"/>
                <a:ea typeface="HG丸ｺﾞｼｯｸM-PRO" panose="020F0600000000000000" pitchFamily="50" charset="-128"/>
              </a:rPr>
              <a:t>さんの食育イベント第一弾</a:t>
            </a:r>
          </a:p>
        </p:txBody>
      </p:sp>
      <p:sp>
        <p:nvSpPr>
          <p:cNvPr id="4" name="スライド番号プレースホルダ 3"/>
          <p:cNvSpPr>
            <a:spLocks noGrp="1"/>
          </p:cNvSpPr>
          <p:nvPr>
            <p:ph type="sldNum" sz="quarter" idx="5"/>
          </p:nvPr>
        </p:nvSpPr>
        <p:spPr/>
        <p:txBody>
          <a:bodyPr/>
          <a:lstStyle/>
          <a:p>
            <a:pPr>
              <a:defRPr/>
            </a:pPr>
            <a:fld id="{6517A70A-84DE-4673-9246-F4E5279E1DD3}" type="slidenum">
              <a:rPr lang="ja-JP" altLang="en-US" smtClean="0"/>
              <a:pPr>
                <a:defRPr/>
              </a:pPr>
              <a:t>1</a:t>
            </a:fld>
            <a:endParaRPr lang="ja-JP" altLang="en-US"/>
          </a:p>
        </p:txBody>
      </p:sp>
    </p:spTree>
    <p:extLst>
      <p:ext uri="{BB962C8B-B14F-4D97-AF65-F5344CB8AC3E}">
        <p14:creationId xmlns:p14="http://schemas.microsoft.com/office/powerpoint/2010/main" val="3287945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F3366B9-07FD-4E55-8606-D8BA13BC305F}" type="datetimeFigureOut">
              <a:rPr kumimoji="1" lang="ja-JP" altLang="en-US" smtClean="0"/>
              <a:pPr/>
              <a:t>2019/11/26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2C2B1A-ACA2-4864-87D8-CF1AF5B09E69}" type="slidenum">
              <a:rPr kumimoji="1" lang="ja-JP" altLang="en-US" smtClean="0"/>
              <a:pPr/>
              <a:t>‹#›</a:t>
            </a:fld>
            <a:endParaRPr kumimoji="1" lang="ja-JP" altLang="en-US"/>
          </a:p>
        </p:txBody>
      </p:sp>
    </p:spTree>
    <p:extLst>
      <p:ext uri="{BB962C8B-B14F-4D97-AF65-F5344CB8AC3E}">
        <p14:creationId xmlns:p14="http://schemas.microsoft.com/office/powerpoint/2010/main" val="928922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F3366B9-07FD-4E55-8606-D8BA13BC305F}" type="datetimeFigureOut">
              <a:rPr kumimoji="1" lang="ja-JP" altLang="en-US" smtClean="0"/>
              <a:pPr/>
              <a:t>2019/11/26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2C2B1A-ACA2-4864-87D8-CF1AF5B09E69}" type="slidenum">
              <a:rPr kumimoji="1" lang="ja-JP" altLang="en-US" smtClean="0"/>
              <a:pPr/>
              <a:t>‹#›</a:t>
            </a:fld>
            <a:endParaRPr kumimoji="1" lang="ja-JP" altLang="en-US"/>
          </a:p>
        </p:txBody>
      </p:sp>
    </p:spTree>
    <p:extLst>
      <p:ext uri="{BB962C8B-B14F-4D97-AF65-F5344CB8AC3E}">
        <p14:creationId xmlns:p14="http://schemas.microsoft.com/office/powerpoint/2010/main" val="2762257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F3366B9-07FD-4E55-8606-D8BA13BC305F}" type="datetimeFigureOut">
              <a:rPr kumimoji="1" lang="ja-JP" altLang="en-US" smtClean="0"/>
              <a:pPr/>
              <a:t>2019/11/26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2C2B1A-ACA2-4864-87D8-CF1AF5B09E69}" type="slidenum">
              <a:rPr kumimoji="1" lang="ja-JP" altLang="en-US" smtClean="0"/>
              <a:pPr/>
              <a:t>‹#›</a:t>
            </a:fld>
            <a:endParaRPr kumimoji="1" lang="ja-JP" altLang="en-US"/>
          </a:p>
        </p:txBody>
      </p:sp>
    </p:spTree>
    <p:extLst>
      <p:ext uri="{BB962C8B-B14F-4D97-AF65-F5344CB8AC3E}">
        <p14:creationId xmlns:p14="http://schemas.microsoft.com/office/powerpoint/2010/main" val="1071082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F3366B9-07FD-4E55-8606-D8BA13BC305F}" type="datetimeFigureOut">
              <a:rPr kumimoji="1" lang="ja-JP" altLang="en-US" smtClean="0"/>
              <a:pPr/>
              <a:t>2019/11/26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2C2B1A-ACA2-4864-87D8-CF1AF5B09E69}" type="slidenum">
              <a:rPr kumimoji="1" lang="ja-JP" altLang="en-US" smtClean="0"/>
              <a:pPr/>
              <a:t>‹#›</a:t>
            </a:fld>
            <a:endParaRPr kumimoji="1" lang="ja-JP" altLang="en-US"/>
          </a:p>
        </p:txBody>
      </p:sp>
    </p:spTree>
    <p:extLst>
      <p:ext uri="{BB962C8B-B14F-4D97-AF65-F5344CB8AC3E}">
        <p14:creationId xmlns:p14="http://schemas.microsoft.com/office/powerpoint/2010/main" val="3444991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F3366B9-07FD-4E55-8606-D8BA13BC305F}" type="datetimeFigureOut">
              <a:rPr kumimoji="1" lang="ja-JP" altLang="en-US" smtClean="0"/>
              <a:pPr/>
              <a:t>2019/11/26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2C2B1A-ACA2-4864-87D8-CF1AF5B09E69}" type="slidenum">
              <a:rPr kumimoji="1" lang="ja-JP" altLang="en-US" smtClean="0"/>
              <a:pPr/>
              <a:t>‹#›</a:t>
            </a:fld>
            <a:endParaRPr kumimoji="1" lang="ja-JP" altLang="en-US"/>
          </a:p>
        </p:txBody>
      </p:sp>
    </p:spTree>
    <p:extLst>
      <p:ext uri="{BB962C8B-B14F-4D97-AF65-F5344CB8AC3E}">
        <p14:creationId xmlns:p14="http://schemas.microsoft.com/office/powerpoint/2010/main" val="3280978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F3366B9-07FD-4E55-8606-D8BA13BC305F}" type="datetimeFigureOut">
              <a:rPr kumimoji="1" lang="ja-JP" altLang="en-US" smtClean="0"/>
              <a:pPr/>
              <a:t>2019/11/26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2C2B1A-ACA2-4864-87D8-CF1AF5B09E69}" type="slidenum">
              <a:rPr kumimoji="1" lang="ja-JP" altLang="en-US" smtClean="0"/>
              <a:pPr/>
              <a:t>‹#›</a:t>
            </a:fld>
            <a:endParaRPr kumimoji="1" lang="ja-JP" altLang="en-US"/>
          </a:p>
        </p:txBody>
      </p:sp>
    </p:spTree>
    <p:extLst>
      <p:ext uri="{BB962C8B-B14F-4D97-AF65-F5344CB8AC3E}">
        <p14:creationId xmlns:p14="http://schemas.microsoft.com/office/powerpoint/2010/main" val="1517702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F3366B9-07FD-4E55-8606-D8BA13BC305F}" type="datetimeFigureOut">
              <a:rPr kumimoji="1" lang="ja-JP" altLang="en-US" smtClean="0"/>
              <a:pPr/>
              <a:t>2019/11/26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42C2B1A-ACA2-4864-87D8-CF1AF5B09E69}" type="slidenum">
              <a:rPr kumimoji="1" lang="ja-JP" altLang="en-US" smtClean="0"/>
              <a:pPr/>
              <a:t>‹#›</a:t>
            </a:fld>
            <a:endParaRPr kumimoji="1" lang="ja-JP" altLang="en-US"/>
          </a:p>
        </p:txBody>
      </p:sp>
    </p:spTree>
    <p:extLst>
      <p:ext uri="{BB962C8B-B14F-4D97-AF65-F5344CB8AC3E}">
        <p14:creationId xmlns:p14="http://schemas.microsoft.com/office/powerpoint/2010/main" val="3933702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F3366B9-07FD-4E55-8606-D8BA13BC305F}" type="datetimeFigureOut">
              <a:rPr kumimoji="1" lang="ja-JP" altLang="en-US" smtClean="0"/>
              <a:pPr/>
              <a:t>2019/11/26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42C2B1A-ACA2-4864-87D8-CF1AF5B09E69}" type="slidenum">
              <a:rPr kumimoji="1" lang="ja-JP" altLang="en-US" smtClean="0"/>
              <a:pPr/>
              <a:t>‹#›</a:t>
            </a:fld>
            <a:endParaRPr kumimoji="1" lang="ja-JP" altLang="en-US"/>
          </a:p>
        </p:txBody>
      </p:sp>
    </p:spTree>
    <p:extLst>
      <p:ext uri="{BB962C8B-B14F-4D97-AF65-F5344CB8AC3E}">
        <p14:creationId xmlns:p14="http://schemas.microsoft.com/office/powerpoint/2010/main" val="817264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3366B9-07FD-4E55-8606-D8BA13BC305F}" type="datetimeFigureOut">
              <a:rPr kumimoji="1" lang="ja-JP" altLang="en-US" smtClean="0"/>
              <a:pPr/>
              <a:t>2019/11/26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42C2B1A-ACA2-4864-87D8-CF1AF5B09E69}" type="slidenum">
              <a:rPr kumimoji="1" lang="ja-JP" altLang="en-US" smtClean="0"/>
              <a:pPr/>
              <a:t>‹#›</a:t>
            </a:fld>
            <a:endParaRPr kumimoji="1" lang="ja-JP" altLang="en-US"/>
          </a:p>
        </p:txBody>
      </p:sp>
    </p:spTree>
    <p:extLst>
      <p:ext uri="{BB962C8B-B14F-4D97-AF65-F5344CB8AC3E}">
        <p14:creationId xmlns:p14="http://schemas.microsoft.com/office/powerpoint/2010/main" val="1898818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F3366B9-07FD-4E55-8606-D8BA13BC305F}" type="datetimeFigureOut">
              <a:rPr kumimoji="1" lang="ja-JP" altLang="en-US" smtClean="0"/>
              <a:pPr/>
              <a:t>2019/11/26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2C2B1A-ACA2-4864-87D8-CF1AF5B09E69}" type="slidenum">
              <a:rPr kumimoji="1" lang="ja-JP" altLang="en-US" smtClean="0"/>
              <a:pPr/>
              <a:t>‹#›</a:t>
            </a:fld>
            <a:endParaRPr kumimoji="1" lang="ja-JP" altLang="en-US"/>
          </a:p>
        </p:txBody>
      </p:sp>
    </p:spTree>
    <p:extLst>
      <p:ext uri="{BB962C8B-B14F-4D97-AF65-F5344CB8AC3E}">
        <p14:creationId xmlns:p14="http://schemas.microsoft.com/office/powerpoint/2010/main" val="1879952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F3366B9-07FD-4E55-8606-D8BA13BC305F}" type="datetimeFigureOut">
              <a:rPr kumimoji="1" lang="ja-JP" altLang="en-US" smtClean="0"/>
              <a:pPr/>
              <a:t>2019/11/26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2C2B1A-ACA2-4864-87D8-CF1AF5B09E69}" type="slidenum">
              <a:rPr kumimoji="1" lang="ja-JP" altLang="en-US" smtClean="0"/>
              <a:pPr/>
              <a:t>‹#›</a:t>
            </a:fld>
            <a:endParaRPr kumimoji="1" lang="ja-JP" altLang="en-US"/>
          </a:p>
        </p:txBody>
      </p:sp>
    </p:spTree>
    <p:extLst>
      <p:ext uri="{BB962C8B-B14F-4D97-AF65-F5344CB8AC3E}">
        <p14:creationId xmlns:p14="http://schemas.microsoft.com/office/powerpoint/2010/main" val="3417803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F3366B9-07FD-4E55-8606-D8BA13BC305F}" type="datetimeFigureOut">
              <a:rPr kumimoji="1" lang="ja-JP" altLang="en-US" smtClean="0"/>
              <a:pPr/>
              <a:t>2019/11/26</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42C2B1A-ACA2-4864-87D8-CF1AF5B09E69}" type="slidenum">
              <a:rPr kumimoji="1" lang="ja-JP" altLang="en-US" smtClean="0"/>
              <a:pPr/>
              <a:t>‹#›</a:t>
            </a:fld>
            <a:endParaRPr kumimoji="1" lang="ja-JP" altLang="en-US"/>
          </a:p>
        </p:txBody>
      </p:sp>
    </p:spTree>
    <p:extLst>
      <p:ext uri="{BB962C8B-B14F-4D97-AF65-F5344CB8AC3E}">
        <p14:creationId xmlns:p14="http://schemas.microsoft.com/office/powerpoint/2010/main" val="9529019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jpe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hyperlink" Target="http://publicdomainq.net/vegetables-food-001002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hyperlink" Target="https://publicdomainq.net/vegetables-food-001345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630466" y="415731"/>
            <a:ext cx="4202481" cy="348640"/>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942">
              <a:solidFill>
                <a:srgbClr val="006666"/>
              </a:solidFill>
            </a:endParaRPr>
          </a:p>
        </p:txBody>
      </p:sp>
      <p:sp>
        <p:nvSpPr>
          <p:cNvPr id="28" name="正方形/長方形 27"/>
          <p:cNvSpPr/>
          <p:nvPr/>
        </p:nvSpPr>
        <p:spPr>
          <a:xfrm>
            <a:off x="25052" y="9300223"/>
            <a:ext cx="6795370" cy="433827"/>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942">
              <a:solidFill>
                <a:srgbClr val="008000"/>
              </a:solidFill>
            </a:endParaRPr>
          </a:p>
        </p:txBody>
      </p:sp>
      <p:sp>
        <p:nvSpPr>
          <p:cNvPr id="41" name="正方形/長方形 40"/>
          <p:cNvSpPr/>
          <p:nvPr/>
        </p:nvSpPr>
        <p:spPr>
          <a:xfrm>
            <a:off x="3400389" y="428494"/>
            <a:ext cx="3087361" cy="391197"/>
          </a:xfrm>
          <a:prstGeom prst="rect">
            <a:avLst/>
          </a:prstGeom>
        </p:spPr>
        <p:txBody>
          <a:bodyPr wrap="square">
            <a:spAutoFit/>
          </a:bodyPr>
          <a:lstStyle/>
          <a:p>
            <a:pPr>
              <a:defRPr/>
            </a:pPr>
            <a:r>
              <a:rPr lang="ja-JP" altLang="en-US" sz="1942" b="1" dirty="0">
                <a:solidFill>
                  <a:schemeClr val="bg1"/>
                </a:solidFill>
                <a:latin typeface="HGS創英丸ﾎﾟｯﾌﾟ体" panose="040F0900000000000000" pitchFamily="50" charset="-128"/>
                <a:ea typeface="HGS創英丸ﾎﾟｯﾌﾟ体" panose="040F0900000000000000" pitchFamily="50" charset="-128"/>
              </a:rPr>
              <a:t>アートと食のギャラリー</a:t>
            </a:r>
            <a:endParaRPr lang="pt-BR" sz="1942" dirty="0">
              <a:solidFill>
                <a:schemeClr val="bg1"/>
              </a:solidFill>
            </a:endParaRPr>
          </a:p>
        </p:txBody>
      </p:sp>
      <p:pic>
        <p:nvPicPr>
          <p:cNvPr id="4101" name="図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65" y="152732"/>
            <a:ext cx="2485289" cy="74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567948" y="9218150"/>
            <a:ext cx="5664881" cy="707886"/>
          </a:xfrm>
          <a:prstGeom prst="rect">
            <a:avLst/>
          </a:prstGeom>
          <a:noFill/>
        </p:spPr>
        <p:txBody>
          <a:bodyPr wrap="square">
            <a:spAutoFit/>
          </a:bodyPr>
          <a:lstStyle/>
          <a:p>
            <a:pPr>
              <a:defRPr/>
            </a:pPr>
            <a:r>
              <a:rPr lang="ja-JP" altLang="en-US" b="1" dirty="0">
                <a:latin typeface="小塚ゴシック Pro B" panose="020B0800000000000000" pitchFamily="34" charset="-128"/>
                <a:ea typeface="小塚ゴシック Pro B" panose="020B0800000000000000" pitchFamily="34" charset="-128"/>
              </a:rPr>
              <a:t>　</a:t>
            </a:r>
            <a:r>
              <a:rPr lang="ja-JP" altLang="en-US" sz="1100" b="1" dirty="0">
                <a:solidFill>
                  <a:schemeClr val="bg1"/>
                </a:solidFill>
                <a:latin typeface="小塚ゴシック Pro B" panose="020B0800000000000000" pitchFamily="34" charset="-128"/>
                <a:ea typeface="小塚ゴシック Pro B" panose="020B0800000000000000" pitchFamily="34" charset="-128"/>
              </a:rPr>
              <a:t>主催：一般財団法人川崎新都心街づくり財団　</a:t>
            </a:r>
            <a:endParaRPr lang="en-US" altLang="ja-JP" sz="1100" b="1" dirty="0">
              <a:solidFill>
                <a:schemeClr val="bg1"/>
              </a:solidFill>
              <a:latin typeface="小塚ゴシック Pro B" panose="020B0800000000000000" pitchFamily="34" charset="-128"/>
              <a:ea typeface="小塚ゴシック Pro B" panose="020B0800000000000000" pitchFamily="34" charset="-128"/>
            </a:endParaRPr>
          </a:p>
          <a:p>
            <a:pPr>
              <a:defRPr/>
            </a:pPr>
            <a:r>
              <a:rPr lang="ja-JP" altLang="en-US" sz="1100" b="1" dirty="0">
                <a:solidFill>
                  <a:schemeClr val="bg1"/>
                </a:solidFill>
                <a:latin typeface="小塚ゴシック Pro B" panose="020B0800000000000000" pitchFamily="34" charset="-128"/>
                <a:ea typeface="小塚ゴシック Pro B" panose="020B0800000000000000" pitchFamily="34" charset="-128"/>
              </a:rPr>
              <a:t>　　　　</a:t>
            </a:r>
            <a:r>
              <a:rPr lang="en-US" altLang="ja-JP" sz="1100" b="1" dirty="0">
                <a:solidFill>
                  <a:schemeClr val="bg1"/>
                </a:solidFill>
                <a:latin typeface="小塚ゴシック Pro B" panose="020B0800000000000000" pitchFamily="34" charset="-128"/>
                <a:ea typeface="小塚ゴシック Pro B" panose="020B0800000000000000" pitchFamily="34" charset="-128"/>
              </a:rPr>
              <a:t>〈</a:t>
            </a:r>
            <a:r>
              <a:rPr lang="ja-JP" altLang="en-US" sz="1100" b="1" dirty="0">
                <a:solidFill>
                  <a:schemeClr val="bg1"/>
                </a:solidFill>
                <a:latin typeface="小塚ゴシック Pro B" panose="020B0800000000000000" pitchFamily="34" charset="-128"/>
                <a:ea typeface="小塚ゴシック Pro B" panose="020B0800000000000000" pitchFamily="34" charset="-128"/>
              </a:rPr>
              <a:t>リリオス</a:t>
            </a:r>
            <a:r>
              <a:rPr lang="en-US" altLang="ja-JP" sz="1100" b="1" dirty="0">
                <a:solidFill>
                  <a:schemeClr val="bg1"/>
                </a:solidFill>
                <a:latin typeface="小塚ゴシック Pro B" panose="020B0800000000000000" pitchFamily="34" charset="-128"/>
                <a:ea typeface="小塚ゴシック Pro B" panose="020B0800000000000000" pitchFamily="34" charset="-128"/>
              </a:rPr>
              <a:t>〉</a:t>
            </a:r>
            <a:r>
              <a:rPr lang="ja-JP" altLang="en-US" sz="1100" b="1" dirty="0">
                <a:solidFill>
                  <a:schemeClr val="bg1"/>
                </a:solidFill>
                <a:latin typeface="小塚ゴシック Pro B" panose="020B0800000000000000" pitchFamily="34" charset="-128"/>
                <a:ea typeface="小塚ゴシック Pro B" panose="020B0800000000000000" pitchFamily="34" charset="-128"/>
              </a:rPr>
              <a:t>０４４－２８１－５０３６　</a:t>
            </a:r>
            <a:r>
              <a:rPr lang="en-US" altLang="ja-JP" sz="1100" b="1" dirty="0">
                <a:solidFill>
                  <a:schemeClr val="bg1"/>
                </a:solidFill>
                <a:latin typeface="小塚ゴシック Pro B" panose="020B0800000000000000" pitchFamily="34" charset="-128"/>
                <a:ea typeface="小塚ゴシック Pro B" panose="020B0800000000000000" pitchFamily="34" charset="-128"/>
              </a:rPr>
              <a:t>http://www.lirios.jp</a:t>
            </a:r>
          </a:p>
          <a:p>
            <a:pPr>
              <a:defRPr/>
            </a:pPr>
            <a:r>
              <a:rPr lang="ja-JP" altLang="en-US" sz="1100" dirty="0"/>
              <a:t>　　  </a:t>
            </a:r>
            <a:endParaRPr lang="en-US" altLang="ja-JP" sz="1100" dirty="0"/>
          </a:p>
        </p:txBody>
      </p:sp>
      <p:sp>
        <p:nvSpPr>
          <p:cNvPr id="11" name="正方形/長方形 10"/>
          <p:cNvSpPr/>
          <p:nvPr/>
        </p:nvSpPr>
        <p:spPr>
          <a:xfrm>
            <a:off x="3203831" y="217388"/>
            <a:ext cx="3895254" cy="249299"/>
          </a:xfrm>
          <a:prstGeom prst="rect">
            <a:avLst/>
          </a:prstGeom>
        </p:spPr>
        <p:txBody>
          <a:bodyPr>
            <a:spAutoFit/>
          </a:bodyPr>
          <a:lstStyle/>
          <a:p>
            <a:pPr>
              <a:defRPr/>
            </a:pPr>
            <a:r>
              <a:rPr lang="ja-JP" altLang="en-US" sz="1020" b="1" dirty="0">
                <a:solidFill>
                  <a:schemeClr val="tx1">
                    <a:lumMod val="85000"/>
                    <a:lumOff val="15000"/>
                  </a:schemeClr>
                </a:solidFill>
                <a:latin typeface="小塚ゴシック Pro M" panose="020B0700000000000000" pitchFamily="34" charset="-128"/>
                <a:ea typeface="小塚ゴシック Pro M" panose="020B0700000000000000" pitchFamily="34" charset="-128"/>
              </a:rPr>
              <a:t>こどもからシニアまで　ニューライフ・チャレンジ</a:t>
            </a:r>
          </a:p>
        </p:txBody>
      </p:sp>
      <p:sp>
        <p:nvSpPr>
          <p:cNvPr id="34" name="テキスト ボックス 33"/>
          <p:cNvSpPr txBox="1"/>
          <p:nvPr/>
        </p:nvSpPr>
        <p:spPr>
          <a:xfrm>
            <a:off x="6877602" y="974436"/>
            <a:ext cx="5130198" cy="8221931"/>
          </a:xfrm>
          <a:prstGeom prst="rect">
            <a:avLst/>
          </a:prstGeom>
          <a:noFill/>
        </p:spPr>
        <p:txBody>
          <a:bodyPr>
            <a:spAutoFit/>
          </a:bodyPr>
          <a:lstStyle/>
          <a:p>
            <a:pPr>
              <a:defRPr/>
            </a:pPr>
            <a:r>
              <a:rPr lang="ja-JP" altLang="en-US" sz="2719" b="1" dirty="0">
                <a:solidFill>
                  <a:srgbClr val="FF0000"/>
                </a:solidFill>
              </a:rPr>
              <a:t>未病補助金事業</a:t>
            </a:r>
            <a:r>
              <a:rPr lang="ja-JP" altLang="en-US" sz="1942" b="1" dirty="0">
                <a:solidFill>
                  <a:srgbClr val="FF0000"/>
                </a:solidFill>
              </a:rPr>
              <a:t>　　ちらしフォーマット</a:t>
            </a:r>
            <a:endParaRPr lang="en-US" altLang="ja-JP" sz="1942" b="1" dirty="0">
              <a:solidFill>
                <a:srgbClr val="FF0000"/>
              </a:solidFill>
            </a:endParaRPr>
          </a:p>
          <a:p>
            <a:pPr>
              <a:defRPr/>
            </a:pPr>
            <a:endParaRPr lang="en-US" altLang="ja-JP" sz="1942" b="1" dirty="0">
              <a:solidFill>
                <a:srgbClr val="FF0000"/>
              </a:solidFill>
            </a:endParaRPr>
          </a:p>
          <a:p>
            <a:pPr>
              <a:defRPr/>
            </a:pPr>
            <a:r>
              <a:rPr lang="en-US" altLang="ja-JP" sz="1942" b="1" dirty="0">
                <a:solidFill>
                  <a:srgbClr val="008000"/>
                </a:solidFill>
              </a:rPr>
              <a:t>〈</a:t>
            </a:r>
            <a:r>
              <a:rPr lang="ja-JP" altLang="en-US" sz="1942" b="1" dirty="0">
                <a:solidFill>
                  <a:srgbClr val="008000"/>
                </a:solidFill>
              </a:rPr>
              <a:t>　記入内容　</a:t>
            </a:r>
            <a:r>
              <a:rPr lang="en-US" altLang="ja-JP" sz="1942" b="1" dirty="0">
                <a:solidFill>
                  <a:srgbClr val="008000"/>
                </a:solidFill>
              </a:rPr>
              <a:t>〉</a:t>
            </a:r>
          </a:p>
          <a:p>
            <a:pPr>
              <a:defRPr/>
            </a:pPr>
            <a:r>
              <a:rPr lang="ja-JP" altLang="en-US" sz="1942" b="1" dirty="0"/>
              <a:t>・タイトル</a:t>
            </a:r>
            <a:endParaRPr lang="en-US" altLang="ja-JP" sz="1942" b="1" dirty="0"/>
          </a:p>
          <a:p>
            <a:pPr>
              <a:defRPr/>
            </a:pPr>
            <a:r>
              <a:rPr lang="ja-JP" altLang="en-US" sz="1942" b="1" dirty="0"/>
              <a:t>　　</a:t>
            </a:r>
            <a:r>
              <a:rPr lang="en-US" altLang="ja-JP" sz="1942" b="1" dirty="0"/>
              <a:t>&amp;</a:t>
            </a:r>
            <a:r>
              <a:rPr lang="ja-JP" altLang="en-US" sz="1942" b="1" dirty="0"/>
              <a:t>サブタイトル</a:t>
            </a:r>
            <a:endParaRPr lang="en-US" altLang="ja-JP" sz="1942" b="1" dirty="0"/>
          </a:p>
          <a:p>
            <a:pPr>
              <a:defRPr/>
            </a:pPr>
            <a:r>
              <a:rPr lang="ja-JP" altLang="en-US" sz="1942" b="1" dirty="0"/>
              <a:t>・簡単な内容説明</a:t>
            </a:r>
            <a:endParaRPr lang="en-US" altLang="ja-JP" sz="1942" b="1" dirty="0"/>
          </a:p>
          <a:p>
            <a:pPr>
              <a:defRPr/>
            </a:pPr>
            <a:r>
              <a:rPr lang="ja-JP" altLang="en-US" sz="1942" b="1" dirty="0"/>
              <a:t>　　ないし内容を示す</a:t>
            </a:r>
            <a:endParaRPr lang="en-US" altLang="ja-JP" sz="1942" b="1" dirty="0"/>
          </a:p>
          <a:p>
            <a:pPr>
              <a:defRPr/>
            </a:pPr>
            <a:r>
              <a:rPr lang="ja-JP" altLang="en-US" sz="1942" b="1" dirty="0"/>
              <a:t>　　写真やイラスト</a:t>
            </a:r>
            <a:endParaRPr lang="en-US" altLang="ja-JP" sz="1942" b="1" dirty="0"/>
          </a:p>
          <a:p>
            <a:pPr>
              <a:defRPr/>
            </a:pPr>
            <a:endParaRPr lang="en-US" altLang="ja-JP" sz="1942" b="1" dirty="0"/>
          </a:p>
          <a:p>
            <a:pPr>
              <a:defRPr/>
            </a:pPr>
            <a:r>
              <a:rPr lang="ja-JP" altLang="en-US" sz="1942" b="1" dirty="0"/>
              <a:t>・企画・運営者名</a:t>
            </a:r>
            <a:endParaRPr lang="en-US" altLang="ja-JP" sz="1942" b="1" dirty="0"/>
          </a:p>
          <a:p>
            <a:pPr>
              <a:defRPr/>
            </a:pPr>
            <a:r>
              <a:rPr lang="ja-JP" altLang="en-US" sz="1942" b="1" dirty="0"/>
              <a:t>・講師</a:t>
            </a:r>
            <a:r>
              <a:rPr lang="en-US" altLang="ja-JP" sz="1942" b="1" dirty="0"/>
              <a:t>or</a:t>
            </a:r>
            <a:r>
              <a:rPr lang="ja-JP" altLang="en-US" sz="1942" b="1" dirty="0"/>
              <a:t>出演者（必要に応じ）</a:t>
            </a:r>
            <a:endParaRPr lang="en-US" altLang="ja-JP" sz="1942" b="1" dirty="0"/>
          </a:p>
          <a:p>
            <a:pPr>
              <a:defRPr/>
            </a:pPr>
            <a:endParaRPr lang="en-US" altLang="ja-JP" sz="1942" b="1" dirty="0"/>
          </a:p>
          <a:p>
            <a:pPr>
              <a:defRPr/>
            </a:pPr>
            <a:r>
              <a:rPr lang="ja-JP" altLang="en-US" sz="1942" b="1" dirty="0"/>
              <a:t>・開催日時</a:t>
            </a:r>
            <a:endParaRPr lang="en-US" altLang="ja-JP" sz="1942" b="1" dirty="0"/>
          </a:p>
          <a:p>
            <a:pPr>
              <a:defRPr/>
            </a:pPr>
            <a:r>
              <a:rPr lang="ja-JP" altLang="en-US" sz="1942" b="1" dirty="0"/>
              <a:t>・費用</a:t>
            </a:r>
            <a:endParaRPr lang="en-US" altLang="ja-JP" sz="1942" b="1" dirty="0"/>
          </a:p>
          <a:p>
            <a:pPr>
              <a:defRPr/>
            </a:pPr>
            <a:r>
              <a:rPr lang="ja-JP" altLang="en-US" sz="1942" b="1" dirty="0"/>
              <a:t>・参加人数ないし定員</a:t>
            </a:r>
            <a:endParaRPr lang="en-US" altLang="ja-JP" sz="1942" b="1" dirty="0"/>
          </a:p>
          <a:p>
            <a:pPr>
              <a:defRPr/>
            </a:pPr>
            <a:r>
              <a:rPr lang="ja-JP" altLang="en-US" sz="1942" b="1" dirty="0"/>
              <a:t>・場所</a:t>
            </a:r>
            <a:endParaRPr lang="en-US" altLang="ja-JP" sz="1942" b="1" dirty="0"/>
          </a:p>
          <a:p>
            <a:pPr>
              <a:defRPr/>
            </a:pPr>
            <a:r>
              <a:rPr lang="ja-JP" altLang="en-US" sz="1942" b="1" dirty="0"/>
              <a:t>・予約の要否＆申込方法</a:t>
            </a:r>
            <a:endParaRPr lang="en-US" altLang="ja-JP" sz="1942" b="1" dirty="0"/>
          </a:p>
          <a:p>
            <a:pPr>
              <a:defRPr/>
            </a:pPr>
            <a:endParaRPr lang="en-US" altLang="ja-JP" sz="1942" b="1" dirty="0">
              <a:solidFill>
                <a:srgbClr val="008000"/>
              </a:solidFill>
            </a:endParaRPr>
          </a:p>
          <a:p>
            <a:pPr>
              <a:defRPr/>
            </a:pPr>
            <a:r>
              <a:rPr lang="en-US" altLang="ja-JP" sz="1942" b="1" dirty="0">
                <a:solidFill>
                  <a:srgbClr val="008000"/>
                </a:solidFill>
              </a:rPr>
              <a:t>〈</a:t>
            </a:r>
            <a:r>
              <a:rPr lang="ja-JP" altLang="en-US" sz="1942" b="1" dirty="0">
                <a:solidFill>
                  <a:srgbClr val="008000"/>
                </a:solidFill>
              </a:rPr>
              <a:t>色彩条件</a:t>
            </a:r>
            <a:r>
              <a:rPr lang="en-US" altLang="ja-JP" sz="1942" b="1" dirty="0">
                <a:solidFill>
                  <a:srgbClr val="008000"/>
                </a:solidFill>
              </a:rPr>
              <a:t>〉</a:t>
            </a:r>
          </a:p>
          <a:p>
            <a:pPr>
              <a:defRPr/>
            </a:pPr>
            <a:r>
              <a:rPr lang="ja-JP" altLang="en-US" sz="1554" dirty="0"/>
              <a:t>やまゆりの色彩構成を中心として配色する</a:t>
            </a:r>
            <a:endParaRPr lang="en-US" altLang="ja-JP" sz="1554" dirty="0"/>
          </a:p>
          <a:p>
            <a:pPr>
              <a:defRPr/>
            </a:pPr>
            <a:r>
              <a:rPr lang="en-US" altLang="ja-JP" sz="1942" b="1" dirty="0">
                <a:latin typeface="ＭＳ Ｐゴシック" panose="020B0600070205080204" pitchFamily="50" charset="-128"/>
              </a:rPr>
              <a:t>RGB</a:t>
            </a:r>
            <a:r>
              <a:rPr lang="ja-JP" altLang="en-US" sz="1942" b="1" dirty="0">
                <a:latin typeface="ＭＳ Ｐゴシック" panose="020B0600070205080204" pitchFamily="50" charset="-128"/>
              </a:rPr>
              <a:t>カラーモデル基準</a:t>
            </a:r>
            <a:endParaRPr lang="en-US" altLang="ja-JP" sz="1942" b="1" dirty="0">
              <a:latin typeface="ＭＳ Ｐゴシック" panose="020B0600070205080204" pitchFamily="50" charset="-128"/>
            </a:endParaRPr>
          </a:p>
          <a:p>
            <a:pPr>
              <a:defRPr/>
            </a:pPr>
            <a:r>
              <a:rPr lang="ja-JP" altLang="en-US" sz="1554" dirty="0">
                <a:latin typeface="ＭＳ Ｐゴシック" panose="020B0600070205080204" pitchFamily="50" charset="-128"/>
              </a:rPr>
              <a:t>　　白　　　</a:t>
            </a:r>
            <a:r>
              <a:rPr lang="en-US" altLang="ja-JP" sz="1554" dirty="0">
                <a:latin typeface="ＭＳ Ｐゴシック" panose="020B0600070205080204" pitchFamily="50" charset="-128"/>
              </a:rPr>
              <a:t>R=255,   G=255,   B=255</a:t>
            </a:r>
          </a:p>
          <a:p>
            <a:pPr>
              <a:defRPr/>
            </a:pPr>
            <a:r>
              <a:rPr lang="ja-JP" altLang="en-US" sz="1554" dirty="0">
                <a:latin typeface="ＭＳ Ｐゴシック" panose="020B0600070205080204" pitchFamily="50" charset="-128"/>
              </a:rPr>
              <a:t>　　黄　　　</a:t>
            </a:r>
            <a:r>
              <a:rPr lang="en-US" altLang="ja-JP" sz="1554" dirty="0">
                <a:latin typeface="ＭＳ Ｐゴシック" panose="020B0600070205080204" pitchFamily="50" charset="-128"/>
              </a:rPr>
              <a:t>R=255,   G=212,   B= 55</a:t>
            </a:r>
          </a:p>
          <a:p>
            <a:pPr>
              <a:defRPr/>
            </a:pPr>
            <a:r>
              <a:rPr lang="ja-JP" altLang="en-US" sz="1554" dirty="0">
                <a:latin typeface="ＭＳ Ｐゴシック" panose="020B0600070205080204" pitchFamily="50" charset="-128"/>
              </a:rPr>
              <a:t>　　紅　　　</a:t>
            </a:r>
            <a:r>
              <a:rPr lang="en-US" altLang="ja-JP" sz="1554" dirty="0">
                <a:latin typeface="ＭＳ Ｐゴシック" panose="020B0600070205080204" pitchFamily="50" charset="-128"/>
              </a:rPr>
              <a:t>R=255,   G= 51,   B=   0</a:t>
            </a:r>
          </a:p>
          <a:p>
            <a:pPr>
              <a:defRPr/>
            </a:pPr>
            <a:r>
              <a:rPr lang="ja-JP" altLang="en-US" sz="1554" dirty="0">
                <a:latin typeface="ＭＳ Ｐゴシック" panose="020B0600070205080204" pitchFamily="50" charset="-128"/>
              </a:rPr>
              <a:t>　　緑　　　</a:t>
            </a:r>
            <a:r>
              <a:rPr lang="en-US" altLang="ja-JP" sz="1554" dirty="0">
                <a:latin typeface="ＭＳ Ｐゴシック" panose="020B0600070205080204" pitchFamily="50" charset="-128"/>
              </a:rPr>
              <a:t>R=   0,   G=128,   B=   0</a:t>
            </a:r>
            <a:endParaRPr lang="en-US" altLang="ja-JP" sz="1554" b="1" dirty="0"/>
          </a:p>
          <a:p>
            <a:pPr>
              <a:defRPr/>
            </a:pPr>
            <a:endParaRPr lang="en-US" altLang="ja-JP" sz="1554" b="1" dirty="0"/>
          </a:p>
          <a:p>
            <a:pPr>
              <a:defRPr/>
            </a:pPr>
            <a:endParaRPr lang="en-US" altLang="ja-JP" sz="1942" dirty="0"/>
          </a:p>
          <a:p>
            <a:pPr>
              <a:defRPr/>
            </a:pPr>
            <a:endParaRPr lang="pt-BR" sz="1942" dirty="0"/>
          </a:p>
        </p:txBody>
      </p:sp>
      <p:pic>
        <p:nvPicPr>
          <p:cNvPr id="10" name="図 9"/>
          <p:cNvPicPr>
            <a:picLocks noChangeAspect="1"/>
          </p:cNvPicPr>
          <p:nvPr/>
        </p:nvPicPr>
        <p:blipFill>
          <a:blip r:embed="rId4" cstate="print"/>
          <a:stretch>
            <a:fillRect/>
          </a:stretch>
        </p:blipFill>
        <p:spPr>
          <a:xfrm>
            <a:off x="4692611" y="3936512"/>
            <a:ext cx="1708844" cy="2406208"/>
          </a:xfrm>
          <a:prstGeom prst="ellipse">
            <a:avLst/>
          </a:prstGeom>
          <a:ln>
            <a:solidFill>
              <a:schemeClr val="accent1">
                <a:lumMod val="60000"/>
                <a:lumOff val="40000"/>
              </a:schemeClr>
            </a:solidFill>
          </a:ln>
        </p:spPr>
      </p:pic>
      <p:pic>
        <p:nvPicPr>
          <p:cNvPr id="4106" name="図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6571" y="8339456"/>
            <a:ext cx="809294" cy="80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正方形/長方形 14"/>
          <p:cNvSpPr/>
          <p:nvPr/>
        </p:nvSpPr>
        <p:spPr>
          <a:xfrm>
            <a:off x="-6519627" y="-47566"/>
            <a:ext cx="5437014" cy="369332"/>
          </a:xfrm>
          <a:prstGeom prst="rect">
            <a:avLst/>
          </a:prstGeom>
        </p:spPr>
        <p:txBody>
          <a:bodyPr wrap="square">
            <a:spAutoFit/>
          </a:bodyPr>
          <a:lstStyle/>
          <a:p>
            <a:pPr>
              <a:defRPr/>
            </a:pPr>
            <a:r>
              <a:rPr lang="ja-JP" altLang="en-US" dirty="0">
                <a:latin typeface="HG丸ｺﾞｼｯｸM-PRO" pitchFamily="50" charset="-128"/>
                <a:ea typeface="HG丸ｺﾞｼｯｸM-PRO" pitchFamily="50" charset="-128"/>
              </a:rPr>
              <a:t>野菜ソムリエ</a:t>
            </a:r>
            <a:r>
              <a:rPr lang="en-US" altLang="ja-JP" dirty="0" err="1">
                <a:latin typeface="HG丸ｺﾞｼｯｸM-PRO" pitchFamily="50" charset="-128"/>
                <a:ea typeface="HG丸ｺﾞｼｯｸM-PRO" pitchFamily="50" charset="-128"/>
              </a:rPr>
              <a:t>Canaco</a:t>
            </a:r>
            <a:r>
              <a:rPr lang="ja-JP" altLang="en-US" dirty="0" err="1">
                <a:latin typeface="HG丸ｺﾞｼｯｸM-PRO" pitchFamily="50" charset="-128"/>
                <a:ea typeface="HG丸ｺﾞｼｯｸM-PRO" pitchFamily="50" charset="-128"/>
              </a:rPr>
              <a:t>さんの食育</a:t>
            </a:r>
            <a:r>
              <a:rPr lang="ja-JP" altLang="en-US" dirty="0">
                <a:latin typeface="HG丸ｺﾞｼｯｸM-PRO" pitchFamily="50" charset="-128"/>
                <a:ea typeface="HG丸ｺﾞｼｯｸM-PRO" pitchFamily="50" charset="-128"/>
              </a:rPr>
              <a:t>イベント第</a:t>
            </a:r>
            <a:r>
              <a:rPr lang="en-US" altLang="ja-JP" dirty="0">
                <a:latin typeface="HG丸ｺﾞｼｯｸM-PRO" pitchFamily="50" charset="-128"/>
                <a:ea typeface="HG丸ｺﾞｼｯｸM-PRO" pitchFamily="50" charset="-128"/>
              </a:rPr>
              <a:t>4</a:t>
            </a:r>
            <a:r>
              <a:rPr lang="ja-JP" altLang="en-US" dirty="0">
                <a:latin typeface="HG丸ｺﾞｼｯｸM-PRO" pitchFamily="50" charset="-128"/>
                <a:ea typeface="HG丸ｺﾞｼｯｸM-PRO" pitchFamily="50" charset="-128"/>
              </a:rPr>
              <a:t>弾</a:t>
            </a:r>
            <a:r>
              <a:rPr lang="ja-JP" altLang="en-US" sz="1360" dirty="0">
                <a:latin typeface="HG丸ｺﾞｼｯｸM-PRO" pitchFamily="50" charset="-128"/>
                <a:ea typeface="HG丸ｺﾞｼｯｸM-PRO" pitchFamily="50" charset="-128"/>
              </a:rPr>
              <a:t>！</a:t>
            </a:r>
          </a:p>
        </p:txBody>
      </p:sp>
      <p:sp>
        <p:nvSpPr>
          <p:cNvPr id="2" name="テキスト ボックス 1">
            <a:extLst>
              <a:ext uri="{FF2B5EF4-FFF2-40B4-BE49-F238E27FC236}">
                <a16:creationId xmlns:a16="http://schemas.microsoft.com/office/drawing/2014/main" id="{DB17C75C-34F1-4475-9239-F5DF110A4699}"/>
              </a:ext>
            </a:extLst>
          </p:cNvPr>
          <p:cNvSpPr txBox="1"/>
          <p:nvPr/>
        </p:nvSpPr>
        <p:spPr>
          <a:xfrm>
            <a:off x="2816025" y="2603978"/>
            <a:ext cx="12174515" cy="1569660"/>
          </a:xfrm>
          <a:prstGeom prst="rect">
            <a:avLst/>
          </a:prstGeom>
          <a:noFill/>
        </p:spPr>
        <p:txBody>
          <a:bodyPr wrap="square" rtlCol="0">
            <a:spAutoFit/>
          </a:bodyPr>
          <a:lstStyle/>
          <a:p>
            <a:r>
              <a:rPr lang="en-US" altLang="ja-JP" sz="2400" dirty="0">
                <a:solidFill>
                  <a:schemeClr val="accent4">
                    <a:lumMod val="50000"/>
                  </a:schemeClr>
                </a:solidFill>
                <a:latin typeface="HGP創英角ﾎﾟｯﾌﾟ体" panose="040B0A00000000000000" pitchFamily="50" charset="-128"/>
                <a:ea typeface="HGP創英角ﾎﾟｯﾌﾟ体" panose="040B0A00000000000000" pitchFamily="50" charset="-128"/>
              </a:rPr>
              <a:t>2019</a:t>
            </a:r>
            <a:r>
              <a:rPr lang="ja-JP" altLang="en-US" sz="2400" dirty="0">
                <a:solidFill>
                  <a:schemeClr val="accent4">
                    <a:lumMod val="50000"/>
                  </a:schemeClr>
                </a:solidFill>
                <a:latin typeface="HGP創英角ﾎﾟｯﾌﾟ体" panose="040B0A00000000000000" pitchFamily="50" charset="-128"/>
                <a:ea typeface="HGP創英角ﾎﾟｯﾌﾟ体" panose="040B0A00000000000000" pitchFamily="50" charset="-128"/>
              </a:rPr>
              <a:t>年</a:t>
            </a:r>
            <a:r>
              <a:rPr lang="en-US" altLang="ja-JP" sz="4000" dirty="0">
                <a:solidFill>
                  <a:schemeClr val="accent4">
                    <a:lumMod val="50000"/>
                  </a:schemeClr>
                </a:solidFill>
                <a:latin typeface="HGP創英角ﾎﾟｯﾌﾟ体" panose="040B0A00000000000000" pitchFamily="50" charset="-128"/>
                <a:ea typeface="HGP創英角ﾎﾟｯﾌﾟ体" panose="040B0A00000000000000" pitchFamily="50" charset="-128"/>
              </a:rPr>
              <a:t>12</a:t>
            </a:r>
            <a:r>
              <a:rPr lang="ja-JP" altLang="en-US" sz="2800" dirty="0">
                <a:solidFill>
                  <a:schemeClr val="accent4">
                    <a:lumMod val="50000"/>
                  </a:schemeClr>
                </a:solidFill>
                <a:latin typeface="HGP創英角ﾎﾟｯﾌﾟ体" panose="040B0A00000000000000" pitchFamily="50" charset="-128"/>
                <a:ea typeface="HGP創英角ﾎﾟｯﾌﾟ体" panose="040B0A00000000000000" pitchFamily="50" charset="-128"/>
              </a:rPr>
              <a:t>月</a:t>
            </a:r>
            <a:r>
              <a:rPr lang="en-US" altLang="ja-JP" sz="4000" dirty="0">
                <a:solidFill>
                  <a:schemeClr val="accent4">
                    <a:lumMod val="50000"/>
                  </a:schemeClr>
                </a:solidFill>
                <a:latin typeface="HGP創英角ﾎﾟｯﾌﾟ体" panose="040B0A00000000000000" pitchFamily="50" charset="-128"/>
                <a:ea typeface="HGP創英角ﾎﾟｯﾌﾟ体" panose="040B0A00000000000000" pitchFamily="50" charset="-128"/>
              </a:rPr>
              <a:t>24</a:t>
            </a:r>
            <a:r>
              <a:rPr lang="ja-JP" altLang="en-US" sz="2800" dirty="0">
                <a:solidFill>
                  <a:schemeClr val="accent4">
                    <a:lumMod val="50000"/>
                  </a:schemeClr>
                </a:solidFill>
                <a:latin typeface="HGP創英角ﾎﾟｯﾌﾟ体" panose="040B0A00000000000000" pitchFamily="50" charset="-128"/>
                <a:ea typeface="HGP創英角ﾎﾟｯﾌﾟ体" panose="040B0A00000000000000" pitchFamily="50" charset="-128"/>
              </a:rPr>
              <a:t>日</a:t>
            </a:r>
            <a:r>
              <a:rPr lang="ja-JP" altLang="en-US" sz="2400" dirty="0">
                <a:solidFill>
                  <a:schemeClr val="accent4">
                    <a:lumMod val="50000"/>
                  </a:schemeClr>
                </a:solidFill>
                <a:latin typeface="HGP創英角ﾎﾟｯﾌﾟ体" panose="040B0A00000000000000" pitchFamily="50" charset="-128"/>
                <a:ea typeface="HGP創英角ﾎﾟｯﾌﾟ体" panose="040B0A00000000000000" pitchFamily="50" charset="-128"/>
              </a:rPr>
              <a:t>（火）</a:t>
            </a:r>
            <a:endParaRPr lang="en-US" altLang="ja-JP" sz="2400" dirty="0">
              <a:solidFill>
                <a:schemeClr val="accent4">
                  <a:lumMod val="50000"/>
                </a:schemeClr>
              </a:solidFill>
              <a:latin typeface="HGP創英角ﾎﾟｯﾌﾟ体" panose="040B0A00000000000000" pitchFamily="50" charset="-128"/>
              <a:ea typeface="HGP創英角ﾎﾟｯﾌﾟ体" panose="040B0A00000000000000" pitchFamily="50" charset="-128"/>
            </a:endParaRPr>
          </a:p>
          <a:p>
            <a:r>
              <a:rPr lang="en-US" altLang="ja-JP" sz="2800" dirty="0">
                <a:solidFill>
                  <a:schemeClr val="accent4">
                    <a:lumMod val="50000"/>
                  </a:schemeClr>
                </a:solidFill>
                <a:latin typeface="HGP創英角ﾎﾟｯﾌﾟ体" panose="040B0A00000000000000" pitchFamily="50" charset="-128"/>
                <a:ea typeface="HGP創英角ﾎﾟｯﾌﾟ体" panose="040B0A00000000000000" pitchFamily="50" charset="-128"/>
              </a:rPr>
              <a:t>    </a:t>
            </a:r>
            <a:r>
              <a:rPr lang="ja-JP" altLang="en-US" sz="2800" dirty="0">
                <a:solidFill>
                  <a:schemeClr val="accent4">
                    <a:lumMod val="50000"/>
                  </a:schemeClr>
                </a:solidFill>
                <a:latin typeface="HGP創英角ﾎﾟｯﾌﾟ体" panose="040B0A00000000000000" pitchFamily="50" charset="-128"/>
                <a:ea typeface="HGP創英角ﾎﾟｯﾌﾟ体" panose="040B0A00000000000000" pitchFamily="50" charset="-128"/>
              </a:rPr>
              <a:t> </a:t>
            </a:r>
            <a:r>
              <a:rPr lang="en-US" altLang="ja-JP" sz="2800" dirty="0">
                <a:solidFill>
                  <a:schemeClr val="accent4">
                    <a:lumMod val="50000"/>
                  </a:schemeClr>
                </a:solidFill>
                <a:latin typeface="HGP創英角ﾎﾟｯﾌﾟ体" panose="040B0A00000000000000" pitchFamily="50" charset="-128"/>
                <a:ea typeface="HGP創英角ﾎﾟｯﾌﾟ体" panose="040B0A00000000000000" pitchFamily="50" charset="-128"/>
              </a:rPr>
              <a:t>11:00</a:t>
            </a:r>
            <a:r>
              <a:rPr lang="ja-JP" altLang="en-US" sz="2800" dirty="0">
                <a:solidFill>
                  <a:schemeClr val="accent4">
                    <a:lumMod val="50000"/>
                  </a:schemeClr>
                </a:solidFill>
                <a:latin typeface="HGP創英角ﾎﾟｯﾌﾟ体" panose="040B0A00000000000000" pitchFamily="50" charset="-128"/>
                <a:ea typeface="HGP創英角ﾎﾟｯﾌﾟ体" panose="040B0A00000000000000" pitchFamily="50" charset="-128"/>
              </a:rPr>
              <a:t>～</a:t>
            </a:r>
            <a:r>
              <a:rPr lang="en-US" altLang="ja-JP" sz="2800" dirty="0">
                <a:solidFill>
                  <a:schemeClr val="accent4">
                    <a:lumMod val="50000"/>
                  </a:schemeClr>
                </a:solidFill>
                <a:latin typeface="HGP創英角ﾎﾟｯﾌﾟ体" panose="040B0A00000000000000" pitchFamily="50" charset="-128"/>
                <a:ea typeface="HGP創英角ﾎﾟｯﾌﾟ体" panose="040B0A00000000000000" pitchFamily="50" charset="-128"/>
              </a:rPr>
              <a:t>12:00</a:t>
            </a:r>
          </a:p>
          <a:p>
            <a:endParaRPr kumimoji="1" lang="ja-JP" altLang="en-US" sz="28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16" name="テキスト ボックス 15">
            <a:extLst>
              <a:ext uri="{FF2B5EF4-FFF2-40B4-BE49-F238E27FC236}">
                <a16:creationId xmlns:a16="http://schemas.microsoft.com/office/drawing/2014/main" id="{D94984F3-FDB7-402E-9B70-91B8B8E554D6}"/>
              </a:ext>
            </a:extLst>
          </p:cNvPr>
          <p:cNvSpPr txBox="1"/>
          <p:nvPr/>
        </p:nvSpPr>
        <p:spPr>
          <a:xfrm>
            <a:off x="150128" y="6198747"/>
            <a:ext cx="13452997" cy="4339650"/>
          </a:xfrm>
          <a:prstGeom prst="rect">
            <a:avLst/>
          </a:prstGeom>
          <a:noFill/>
        </p:spPr>
        <p:txBody>
          <a:bodyPr wrap="square" rtlCol="0">
            <a:spAutoFit/>
          </a:bodyPr>
          <a:lstStyle/>
          <a:p>
            <a:r>
              <a:rPr kumimoji="1" lang="ja-JP" altLang="en-US" sz="1600" dirty="0">
                <a:solidFill>
                  <a:schemeClr val="accent4">
                    <a:lumMod val="50000"/>
                  </a:schemeClr>
                </a:solidFill>
                <a:latin typeface="ＭＳ ゴシック" panose="020B0609070205080204" pitchFamily="49" charset="-128"/>
                <a:ea typeface="ＭＳ ゴシック" panose="020B0609070205080204" pitchFamily="49" charset="-128"/>
              </a:rPr>
              <a:t>定員：</a:t>
            </a:r>
            <a:r>
              <a:rPr kumimoji="1" lang="en-US" altLang="ja-JP" sz="1600" dirty="0">
                <a:solidFill>
                  <a:schemeClr val="accent4">
                    <a:lumMod val="50000"/>
                  </a:schemeClr>
                </a:solidFill>
                <a:latin typeface="ＭＳ ゴシック" panose="020B0609070205080204" pitchFamily="49" charset="-128"/>
                <a:ea typeface="ＭＳ ゴシック" panose="020B0609070205080204" pitchFamily="49" charset="-128"/>
              </a:rPr>
              <a:t>15</a:t>
            </a:r>
            <a:r>
              <a:rPr kumimoji="1" lang="ja-JP" altLang="en-US" sz="1600" dirty="0">
                <a:solidFill>
                  <a:schemeClr val="accent4">
                    <a:lumMod val="50000"/>
                  </a:schemeClr>
                </a:solidFill>
                <a:latin typeface="ＭＳ ゴシック" panose="020B0609070205080204" pitchFamily="49" charset="-128"/>
                <a:ea typeface="ＭＳ ゴシック" panose="020B0609070205080204" pitchFamily="49" charset="-128"/>
              </a:rPr>
              <a:t>名</a:t>
            </a:r>
            <a:endParaRPr kumimoji="1" lang="en-US" altLang="ja-JP" sz="1600" dirty="0">
              <a:solidFill>
                <a:schemeClr val="accent4">
                  <a:lumMod val="50000"/>
                </a:schemeClr>
              </a:solidFill>
              <a:latin typeface="ＭＳ ゴシック" panose="020B0609070205080204" pitchFamily="49" charset="-128"/>
              <a:ea typeface="ＭＳ ゴシック" panose="020B0609070205080204" pitchFamily="49" charset="-128"/>
            </a:endParaRPr>
          </a:p>
          <a:p>
            <a:r>
              <a:rPr lang="ja-JP" altLang="en-US" sz="1600" dirty="0">
                <a:solidFill>
                  <a:schemeClr val="accent4">
                    <a:lumMod val="50000"/>
                  </a:schemeClr>
                </a:solidFill>
                <a:latin typeface="ＭＳ ゴシック" panose="020B0609070205080204" pitchFamily="49" charset="-128"/>
                <a:ea typeface="ＭＳ ゴシック" panose="020B0609070205080204" pitchFamily="49" charset="-128"/>
              </a:rPr>
              <a:t>費用：各回一人</a:t>
            </a:r>
            <a:r>
              <a:rPr lang="en-US" altLang="ja-JP" sz="1600" dirty="0">
                <a:solidFill>
                  <a:schemeClr val="accent4">
                    <a:lumMod val="50000"/>
                  </a:schemeClr>
                </a:solidFill>
                <a:latin typeface="ＭＳ ゴシック" panose="020B0609070205080204" pitchFamily="49" charset="-128"/>
                <a:ea typeface="ＭＳ ゴシック" panose="020B0609070205080204" pitchFamily="49" charset="-128"/>
              </a:rPr>
              <a:t>500</a:t>
            </a:r>
            <a:r>
              <a:rPr lang="ja-JP" altLang="en-US" sz="1600" dirty="0">
                <a:solidFill>
                  <a:schemeClr val="accent4">
                    <a:lumMod val="50000"/>
                  </a:schemeClr>
                </a:solidFill>
                <a:latin typeface="ＭＳ ゴシック" panose="020B0609070205080204" pitchFamily="49" charset="-128"/>
                <a:ea typeface="ＭＳ ゴシック" panose="020B0609070205080204" pitchFamily="49" charset="-128"/>
              </a:rPr>
              <a:t>円（お子様無料）</a:t>
            </a:r>
            <a:endParaRPr kumimoji="1" lang="en-US" altLang="ja-JP" sz="1600" dirty="0">
              <a:solidFill>
                <a:schemeClr val="accent4">
                  <a:lumMod val="50000"/>
                </a:schemeClr>
              </a:solidFill>
              <a:latin typeface="ＭＳ ゴシック" panose="020B0609070205080204" pitchFamily="49" charset="-128"/>
              <a:ea typeface="ＭＳ ゴシック" panose="020B0609070205080204" pitchFamily="49" charset="-128"/>
            </a:endParaRPr>
          </a:p>
          <a:p>
            <a:r>
              <a:rPr lang="ja-JP" altLang="en-US" sz="1600" dirty="0">
                <a:solidFill>
                  <a:schemeClr val="accent4">
                    <a:lumMod val="50000"/>
                  </a:schemeClr>
                </a:solidFill>
                <a:latin typeface="ＭＳ ゴシック" panose="020B0609070205080204" pitchFamily="49" charset="-128"/>
                <a:ea typeface="ＭＳ ゴシック" panose="020B0609070205080204" pitchFamily="49" charset="-128"/>
              </a:rPr>
              <a:t>場所：カフェリリオス</a:t>
            </a:r>
            <a:endParaRPr lang="en-US" altLang="ja-JP" sz="1200" dirty="0">
              <a:solidFill>
                <a:schemeClr val="accent4">
                  <a:lumMod val="50000"/>
                </a:schemeClr>
              </a:solidFill>
              <a:latin typeface="ＭＳ ゴシック" panose="020B0609070205080204" pitchFamily="49" charset="-128"/>
              <a:ea typeface="ＭＳ ゴシック" panose="020B0609070205080204" pitchFamily="49" charset="-128"/>
            </a:endParaRPr>
          </a:p>
          <a:p>
            <a:r>
              <a:rPr lang="ja-JP" altLang="en-US" sz="1600" dirty="0">
                <a:solidFill>
                  <a:schemeClr val="accent4">
                    <a:lumMod val="50000"/>
                  </a:schemeClr>
                </a:solidFill>
                <a:latin typeface="ＭＳ ゴシック" panose="020B0609070205080204" pitchFamily="49" charset="-128"/>
                <a:ea typeface="ＭＳ ゴシック" panose="020B0609070205080204" pitchFamily="49" charset="-128"/>
              </a:rPr>
              <a:t>　　　川崎市麻生区万福寺</a:t>
            </a:r>
            <a:r>
              <a:rPr lang="en-US" altLang="ja-JP" sz="1600" dirty="0">
                <a:solidFill>
                  <a:schemeClr val="accent4">
                    <a:lumMod val="50000"/>
                  </a:schemeClr>
                </a:solidFill>
                <a:latin typeface="ＭＳ ゴシック" panose="020B0609070205080204" pitchFamily="49" charset="-128"/>
                <a:ea typeface="ＭＳ ゴシック" panose="020B0609070205080204" pitchFamily="49" charset="-128"/>
              </a:rPr>
              <a:t>2-1-22</a:t>
            </a:r>
          </a:p>
          <a:p>
            <a:r>
              <a:rPr lang="en-US" altLang="ja-JP" sz="1600" dirty="0">
                <a:solidFill>
                  <a:schemeClr val="accent4">
                    <a:lumMod val="50000"/>
                  </a:schemeClr>
                </a:solidFill>
                <a:latin typeface="ＭＳ ゴシック" panose="020B0609070205080204" pitchFamily="49" charset="-128"/>
                <a:ea typeface="ＭＳ ゴシック" panose="020B0609070205080204" pitchFamily="49" charset="-128"/>
              </a:rPr>
              <a:t>     </a:t>
            </a:r>
            <a:r>
              <a:rPr lang="ja-JP" altLang="en-US" sz="1200" dirty="0">
                <a:solidFill>
                  <a:schemeClr val="accent4">
                    <a:lumMod val="50000"/>
                  </a:schemeClr>
                </a:solidFill>
                <a:latin typeface="ＭＳ ゴシック" panose="020B0609070205080204" pitchFamily="49" charset="-128"/>
                <a:ea typeface="ＭＳ ゴシック" panose="020B0609070205080204" pitchFamily="49" charset="-128"/>
              </a:rPr>
              <a:t>（新百合ケ丘ハウジングギャラリー横）</a:t>
            </a:r>
            <a:endParaRPr lang="en-US" altLang="ja-JP" sz="1200" dirty="0">
              <a:solidFill>
                <a:schemeClr val="accent4">
                  <a:lumMod val="50000"/>
                </a:schemeClr>
              </a:solidFill>
              <a:latin typeface="ＭＳ ゴシック" panose="020B0609070205080204" pitchFamily="49" charset="-128"/>
              <a:ea typeface="ＭＳ ゴシック" panose="020B0609070205080204" pitchFamily="49" charset="-128"/>
            </a:endParaRPr>
          </a:p>
          <a:p>
            <a:r>
              <a:rPr lang="ja-JP" altLang="en-US" sz="1600" dirty="0">
                <a:solidFill>
                  <a:schemeClr val="accent4">
                    <a:lumMod val="50000"/>
                  </a:schemeClr>
                </a:solidFill>
                <a:latin typeface="ＭＳ ゴシック" panose="020B0609070205080204" pitchFamily="49" charset="-128"/>
                <a:ea typeface="ＭＳ ゴシック" panose="020B0609070205080204" pitchFamily="49" charset="-128"/>
              </a:rPr>
              <a:t>企画・講師：野菜ソムリエ</a:t>
            </a:r>
            <a:r>
              <a:rPr lang="en-US" altLang="ja-JP" sz="1600" dirty="0" err="1">
                <a:solidFill>
                  <a:schemeClr val="accent4">
                    <a:lumMod val="50000"/>
                  </a:schemeClr>
                </a:solidFill>
                <a:latin typeface="ＭＳ ゴシック" panose="020B0609070205080204" pitchFamily="49" charset="-128"/>
                <a:ea typeface="ＭＳ ゴシック" panose="020B0609070205080204" pitchFamily="49" charset="-128"/>
              </a:rPr>
              <a:t>Canaco</a:t>
            </a:r>
            <a:r>
              <a:rPr lang="ja-JP" altLang="en-US" sz="1600" dirty="0">
                <a:solidFill>
                  <a:schemeClr val="accent4">
                    <a:lumMod val="50000"/>
                  </a:schemeClr>
                </a:solidFill>
                <a:latin typeface="ＭＳ ゴシック" panose="020B0609070205080204" pitchFamily="49" charset="-128"/>
                <a:ea typeface="ＭＳ ゴシック" panose="020B0609070205080204" pitchFamily="49" charset="-128"/>
              </a:rPr>
              <a:t>（料理研究家）</a:t>
            </a:r>
            <a:endParaRPr lang="en-US" altLang="ja-JP" sz="1600" dirty="0">
              <a:solidFill>
                <a:schemeClr val="accent4">
                  <a:lumMod val="50000"/>
                </a:schemeClr>
              </a:solidFill>
              <a:latin typeface="ＭＳ ゴシック" panose="020B0609070205080204" pitchFamily="49" charset="-128"/>
              <a:ea typeface="ＭＳ ゴシック" panose="020B0609070205080204" pitchFamily="49" charset="-128"/>
            </a:endParaRPr>
          </a:p>
          <a:p>
            <a:r>
              <a:rPr lang="ja-JP" altLang="en-US" sz="1600" dirty="0">
                <a:solidFill>
                  <a:schemeClr val="accent4">
                    <a:lumMod val="50000"/>
                  </a:schemeClr>
                </a:solidFill>
                <a:latin typeface="ＭＳ ゴシック" panose="020B0609070205080204" pitchFamily="49" charset="-128"/>
                <a:ea typeface="ＭＳ ゴシック" panose="020B0609070205080204" pitchFamily="49" charset="-128"/>
              </a:rPr>
              <a:t>予約：要　＊リリオス</a:t>
            </a:r>
            <a:r>
              <a:rPr lang="en-US" altLang="ja-JP" sz="1600" dirty="0">
                <a:solidFill>
                  <a:schemeClr val="accent4">
                    <a:lumMod val="50000"/>
                  </a:schemeClr>
                </a:solidFill>
                <a:latin typeface="ＭＳ ゴシック" panose="020B0609070205080204" pitchFamily="49" charset="-128"/>
                <a:ea typeface="ＭＳ ゴシック" panose="020B0609070205080204" pitchFamily="49" charset="-128"/>
              </a:rPr>
              <a:t>HP</a:t>
            </a:r>
            <a:r>
              <a:rPr lang="ja-JP" altLang="en-US" sz="1600" dirty="0">
                <a:solidFill>
                  <a:schemeClr val="accent4">
                    <a:lumMod val="50000"/>
                  </a:schemeClr>
                </a:solidFill>
                <a:latin typeface="ＭＳ ゴシック" panose="020B0609070205080204" pitchFamily="49" charset="-128"/>
                <a:ea typeface="ＭＳ ゴシック" panose="020B0609070205080204" pitchFamily="49" charset="-128"/>
              </a:rPr>
              <a:t>又は電話より受付</a:t>
            </a:r>
            <a:endParaRPr lang="en-US" altLang="ja-JP" sz="1600" dirty="0">
              <a:solidFill>
                <a:schemeClr val="accent4">
                  <a:lumMod val="50000"/>
                </a:schemeClr>
              </a:solidFill>
              <a:latin typeface="ＭＳ ゴシック" panose="020B0609070205080204" pitchFamily="49" charset="-128"/>
              <a:ea typeface="ＭＳ ゴシック" panose="020B0609070205080204" pitchFamily="49" charset="-128"/>
            </a:endParaRPr>
          </a:p>
          <a:p>
            <a:r>
              <a:rPr lang="ja-JP" altLang="en-US" sz="1600" dirty="0">
                <a:solidFill>
                  <a:schemeClr val="accent4">
                    <a:lumMod val="50000"/>
                  </a:schemeClr>
                </a:solidFill>
                <a:latin typeface="ＭＳ ゴシック" panose="020B0609070205080204" pitchFamily="49" charset="-128"/>
                <a:ea typeface="ＭＳ ゴシック" panose="020B0609070205080204" pitchFamily="49" charset="-128"/>
              </a:rPr>
              <a:t>            平日</a:t>
            </a:r>
            <a:r>
              <a:rPr lang="en-US" altLang="ja-JP" sz="1600" dirty="0">
                <a:solidFill>
                  <a:schemeClr val="accent4">
                    <a:lumMod val="50000"/>
                  </a:schemeClr>
                </a:solidFill>
                <a:latin typeface="ＭＳ ゴシック" panose="020B0609070205080204" pitchFamily="49" charset="-128"/>
                <a:ea typeface="ＭＳ ゴシック" panose="020B0609070205080204" pitchFamily="49" charset="-128"/>
              </a:rPr>
              <a:t>9:00</a:t>
            </a:r>
            <a:r>
              <a:rPr lang="ja-JP" altLang="en-US" sz="1600" dirty="0">
                <a:solidFill>
                  <a:schemeClr val="accent4">
                    <a:lumMod val="50000"/>
                  </a:schemeClr>
                </a:solidFill>
                <a:latin typeface="ＭＳ ゴシック" panose="020B0609070205080204" pitchFamily="49" charset="-128"/>
                <a:ea typeface="ＭＳ ゴシック" panose="020B0609070205080204" pitchFamily="49" charset="-128"/>
              </a:rPr>
              <a:t>～</a:t>
            </a:r>
            <a:r>
              <a:rPr lang="en-US" altLang="ja-JP" sz="1600" dirty="0">
                <a:solidFill>
                  <a:schemeClr val="accent4">
                    <a:lumMod val="50000"/>
                  </a:schemeClr>
                </a:solidFill>
                <a:latin typeface="ＭＳ ゴシック" panose="020B0609070205080204" pitchFamily="49" charset="-128"/>
                <a:ea typeface="ＭＳ ゴシック" panose="020B0609070205080204" pitchFamily="49" charset="-128"/>
              </a:rPr>
              <a:t>17:00/044-281-5036</a:t>
            </a:r>
          </a:p>
          <a:p>
            <a:endParaRPr lang="en-US" altLang="ja-JP" dirty="0">
              <a:solidFill>
                <a:schemeClr val="accent4">
                  <a:lumMod val="50000"/>
                </a:schemeClr>
              </a:solidFill>
              <a:latin typeface="ＭＳ ゴシック" panose="020B0609070205080204" pitchFamily="49" charset="-128"/>
              <a:ea typeface="ＭＳ ゴシック" panose="020B0609070205080204" pitchFamily="49" charset="-128"/>
            </a:endParaRPr>
          </a:p>
          <a:p>
            <a:r>
              <a:rPr lang="ja-JP" altLang="en-US" sz="1600" dirty="0">
                <a:solidFill>
                  <a:schemeClr val="accent4">
                    <a:lumMod val="50000"/>
                  </a:schemeClr>
                </a:solidFill>
                <a:latin typeface="ＭＳ ゴシック" panose="020B0609070205080204" pitchFamily="49" charset="-128"/>
                <a:ea typeface="ＭＳ ゴシック" panose="020B0609070205080204" pitchFamily="49" charset="-128"/>
              </a:rPr>
              <a:t>☆実施日：菜食健美</a:t>
            </a:r>
            <a:r>
              <a:rPr lang="en-US" altLang="ja-JP" sz="1600" dirty="0">
                <a:solidFill>
                  <a:schemeClr val="accent4">
                    <a:lumMod val="50000"/>
                  </a:schemeClr>
                </a:solidFill>
                <a:latin typeface="ＭＳ ゴシック" panose="020B0609070205080204" pitchFamily="49" charset="-128"/>
                <a:ea typeface="ＭＳ ゴシック" panose="020B0609070205080204" pitchFamily="49" charset="-128"/>
              </a:rPr>
              <a:t>café</a:t>
            </a:r>
            <a:r>
              <a:rPr lang="ja-JP" altLang="en-US" sz="1600" dirty="0">
                <a:solidFill>
                  <a:schemeClr val="accent4">
                    <a:lumMod val="50000"/>
                  </a:schemeClr>
                </a:solidFill>
                <a:latin typeface="ＭＳ ゴシック" panose="020B0609070205080204" pitchFamily="49" charset="-128"/>
                <a:ea typeface="ＭＳ ゴシック" panose="020B0609070205080204" pitchFamily="49" charset="-128"/>
              </a:rPr>
              <a:t>は毎月第</a:t>
            </a:r>
            <a:r>
              <a:rPr lang="en-US" altLang="ja-JP" sz="1600" dirty="0">
                <a:solidFill>
                  <a:schemeClr val="accent4">
                    <a:lumMod val="50000"/>
                  </a:schemeClr>
                </a:solidFill>
                <a:latin typeface="ＭＳ ゴシック" panose="020B0609070205080204" pitchFamily="49" charset="-128"/>
                <a:ea typeface="ＭＳ ゴシック" panose="020B0609070205080204" pitchFamily="49" charset="-128"/>
              </a:rPr>
              <a:t>4</a:t>
            </a:r>
            <a:r>
              <a:rPr lang="ja-JP" altLang="en-US" sz="1600" dirty="0">
                <a:solidFill>
                  <a:schemeClr val="accent4">
                    <a:lumMod val="50000"/>
                  </a:schemeClr>
                </a:solidFill>
                <a:latin typeface="ＭＳ ゴシック" panose="020B0609070205080204" pitchFamily="49" charset="-128"/>
                <a:ea typeface="ＭＳ ゴシック" panose="020B0609070205080204" pitchFamily="49" charset="-128"/>
              </a:rPr>
              <a:t>火曜日 </a:t>
            </a:r>
            <a:r>
              <a:rPr lang="en-US" altLang="ja-JP" sz="1200" dirty="0">
                <a:solidFill>
                  <a:schemeClr val="accent4">
                    <a:lumMod val="50000"/>
                  </a:schemeClr>
                </a:solidFill>
                <a:latin typeface="ＭＳ ゴシック" panose="020B0609070205080204" pitchFamily="49" charset="-128"/>
                <a:ea typeface="ＭＳ ゴシック" panose="020B0609070205080204" pitchFamily="49" charset="-128"/>
              </a:rPr>
              <a:t>11:00-12:00</a:t>
            </a:r>
            <a:r>
              <a:rPr lang="ja-JP" altLang="en-US" sz="1200" dirty="0">
                <a:solidFill>
                  <a:schemeClr val="accent4">
                    <a:lumMod val="50000"/>
                  </a:schemeClr>
                </a:solidFill>
                <a:latin typeface="ＭＳ ゴシック" panose="020B0609070205080204" pitchFamily="49" charset="-128"/>
                <a:ea typeface="ＭＳ ゴシック" panose="020B0609070205080204" pitchFamily="49" charset="-128"/>
              </a:rPr>
              <a:t>予定</a:t>
            </a:r>
            <a:endParaRPr lang="en-US" altLang="ja-JP" sz="1200" dirty="0">
              <a:solidFill>
                <a:schemeClr val="accent4">
                  <a:lumMod val="50000"/>
                </a:schemeClr>
              </a:solidFill>
              <a:latin typeface="ＭＳ ゴシック" panose="020B0609070205080204" pitchFamily="49" charset="-128"/>
              <a:ea typeface="ＭＳ ゴシック" panose="020B0609070205080204" pitchFamily="49" charset="-128"/>
            </a:endParaRPr>
          </a:p>
          <a:p>
            <a:r>
              <a:rPr lang="ja-JP" altLang="en-US" sz="1600" dirty="0">
                <a:solidFill>
                  <a:schemeClr val="accent4">
                    <a:lumMod val="50000"/>
                  </a:schemeClr>
                </a:solidFill>
                <a:latin typeface="ＭＳ ゴシック" panose="020B0609070205080204" pitchFamily="49" charset="-128"/>
                <a:ea typeface="ＭＳ ゴシック" panose="020B0609070205080204" pitchFamily="49" charset="-128"/>
              </a:rPr>
              <a:t>☆今後の開催予定：</a:t>
            </a:r>
            <a:r>
              <a:rPr lang="en-US" altLang="ja-JP" sz="1600" dirty="0">
                <a:solidFill>
                  <a:schemeClr val="accent4">
                    <a:lumMod val="50000"/>
                  </a:schemeClr>
                </a:solidFill>
                <a:latin typeface="ＭＳ ゴシック" panose="020B0609070205080204" pitchFamily="49" charset="-128"/>
                <a:ea typeface="ＭＳ ゴシック" panose="020B0609070205080204" pitchFamily="49" charset="-128"/>
              </a:rPr>
              <a:t>2020</a:t>
            </a:r>
            <a:r>
              <a:rPr lang="ja-JP" altLang="en-US" sz="1600" dirty="0">
                <a:solidFill>
                  <a:schemeClr val="accent4">
                    <a:lumMod val="50000"/>
                  </a:schemeClr>
                </a:solidFill>
                <a:latin typeface="ＭＳ ゴシック" panose="020B0609070205080204" pitchFamily="49" charset="-128"/>
                <a:ea typeface="ＭＳ ゴシック" panose="020B0609070205080204" pitchFamily="49" charset="-128"/>
              </a:rPr>
              <a:t>年</a:t>
            </a:r>
            <a:r>
              <a:rPr lang="en-US" altLang="ja-JP" sz="1600" dirty="0">
                <a:solidFill>
                  <a:schemeClr val="accent4">
                    <a:lumMod val="50000"/>
                  </a:schemeClr>
                </a:solidFill>
                <a:latin typeface="ＭＳ ゴシック" panose="020B0609070205080204" pitchFamily="49" charset="-128"/>
                <a:ea typeface="ＭＳ ゴシック" panose="020B0609070205080204" pitchFamily="49" charset="-128"/>
              </a:rPr>
              <a:t>1</a:t>
            </a:r>
            <a:r>
              <a:rPr lang="ja-JP" altLang="en-US" sz="1600" dirty="0">
                <a:solidFill>
                  <a:schemeClr val="accent4">
                    <a:lumMod val="50000"/>
                  </a:schemeClr>
                </a:solidFill>
                <a:latin typeface="ＭＳ ゴシック" panose="020B0609070205080204" pitchFamily="49" charset="-128"/>
                <a:ea typeface="ＭＳ ゴシック" panose="020B0609070205080204" pitchFamily="49" charset="-128"/>
              </a:rPr>
              <a:t>月</a:t>
            </a:r>
            <a:r>
              <a:rPr lang="en-US" altLang="ja-JP" sz="1600" dirty="0">
                <a:solidFill>
                  <a:schemeClr val="accent4">
                    <a:lumMod val="50000"/>
                  </a:schemeClr>
                </a:solidFill>
                <a:latin typeface="ＭＳ ゴシック" panose="020B0609070205080204" pitchFamily="49" charset="-128"/>
                <a:ea typeface="ＭＳ ゴシック" panose="020B0609070205080204" pitchFamily="49" charset="-128"/>
              </a:rPr>
              <a:t>21</a:t>
            </a:r>
            <a:r>
              <a:rPr lang="ja-JP" altLang="en-US" sz="1600" dirty="0">
                <a:solidFill>
                  <a:schemeClr val="accent4">
                    <a:lumMod val="50000"/>
                  </a:schemeClr>
                </a:solidFill>
                <a:latin typeface="ＭＳ ゴシック" panose="020B0609070205080204" pitchFamily="49" charset="-128"/>
                <a:ea typeface="ＭＳ ゴシック" panose="020B0609070205080204" pitchFamily="49" charset="-128"/>
              </a:rPr>
              <a:t>日（火）</a:t>
            </a:r>
            <a:endParaRPr lang="en-US" altLang="ja-JP" sz="1600" dirty="0">
              <a:solidFill>
                <a:schemeClr val="accent4">
                  <a:lumMod val="50000"/>
                </a:schemeClr>
              </a:solidFill>
              <a:latin typeface="ＭＳ ゴシック" panose="020B0609070205080204" pitchFamily="49" charset="-128"/>
              <a:ea typeface="ＭＳ ゴシック" panose="020B0609070205080204" pitchFamily="49" charset="-128"/>
            </a:endParaRPr>
          </a:p>
          <a:p>
            <a:r>
              <a:rPr lang="ja-JP" altLang="en-US" sz="1600" dirty="0">
                <a:solidFill>
                  <a:schemeClr val="accent4">
                    <a:lumMod val="50000"/>
                  </a:schemeClr>
                </a:solidFill>
                <a:latin typeface="ＭＳ ゴシック" panose="020B0609070205080204" pitchFamily="49" charset="-128"/>
                <a:ea typeface="ＭＳ ゴシック" panose="020B0609070205080204" pitchFamily="49" charset="-128"/>
              </a:rPr>
              <a:t>　　　　　　　　　　　　</a:t>
            </a:r>
            <a:r>
              <a:rPr lang="en-US" altLang="ja-JP" sz="1600" dirty="0">
                <a:solidFill>
                  <a:schemeClr val="accent4">
                    <a:lumMod val="50000"/>
                  </a:schemeClr>
                </a:solidFill>
                <a:latin typeface="ＭＳ ゴシック" panose="020B0609070205080204" pitchFamily="49" charset="-128"/>
                <a:ea typeface="ＭＳ ゴシック" panose="020B0609070205080204" pitchFamily="49" charset="-128"/>
              </a:rPr>
              <a:t>2</a:t>
            </a:r>
            <a:r>
              <a:rPr lang="ja-JP" altLang="en-US" sz="1600" dirty="0">
                <a:solidFill>
                  <a:schemeClr val="accent4">
                    <a:lumMod val="50000"/>
                  </a:schemeClr>
                </a:solidFill>
                <a:latin typeface="ＭＳ ゴシック" panose="020B0609070205080204" pitchFamily="49" charset="-128"/>
                <a:ea typeface="ＭＳ ゴシック" panose="020B0609070205080204" pitchFamily="49" charset="-128"/>
              </a:rPr>
              <a:t>月</a:t>
            </a:r>
            <a:r>
              <a:rPr lang="en-US" altLang="ja-JP" sz="1600" dirty="0">
                <a:solidFill>
                  <a:schemeClr val="accent4">
                    <a:lumMod val="50000"/>
                  </a:schemeClr>
                </a:solidFill>
                <a:latin typeface="ＭＳ ゴシック" panose="020B0609070205080204" pitchFamily="49" charset="-128"/>
                <a:ea typeface="ＭＳ ゴシック" panose="020B0609070205080204" pitchFamily="49" charset="-128"/>
              </a:rPr>
              <a:t>25</a:t>
            </a:r>
            <a:r>
              <a:rPr lang="ja-JP" altLang="en-US" sz="1600" dirty="0">
                <a:solidFill>
                  <a:schemeClr val="accent4">
                    <a:lumMod val="50000"/>
                  </a:schemeClr>
                </a:solidFill>
                <a:latin typeface="ＭＳ ゴシック" panose="020B0609070205080204" pitchFamily="49" charset="-128"/>
                <a:ea typeface="ＭＳ ゴシック" panose="020B0609070205080204" pitchFamily="49" charset="-128"/>
              </a:rPr>
              <a:t>日（火）</a:t>
            </a:r>
            <a:endParaRPr lang="en-US" altLang="ja-JP" sz="1600" dirty="0">
              <a:solidFill>
                <a:schemeClr val="accent4">
                  <a:lumMod val="50000"/>
                </a:schemeClr>
              </a:solidFill>
              <a:latin typeface="ＭＳ ゴシック" panose="020B0609070205080204" pitchFamily="49" charset="-128"/>
              <a:ea typeface="ＭＳ ゴシック" panose="020B0609070205080204" pitchFamily="49" charset="-128"/>
            </a:endParaRPr>
          </a:p>
          <a:p>
            <a:r>
              <a:rPr lang="en-US" altLang="ja-JP" sz="1600" dirty="0">
                <a:solidFill>
                  <a:schemeClr val="accent4">
                    <a:lumMod val="50000"/>
                  </a:schemeClr>
                </a:solidFill>
                <a:latin typeface="ＭＳ ゴシック" panose="020B0609070205080204" pitchFamily="49" charset="-128"/>
                <a:ea typeface="ＭＳ ゴシック" panose="020B0609070205080204" pitchFamily="49" charset="-128"/>
              </a:rPr>
              <a:t>              </a:t>
            </a:r>
          </a:p>
          <a:p>
            <a:r>
              <a:rPr lang="en-US" altLang="ja-JP" sz="1600" dirty="0">
                <a:solidFill>
                  <a:schemeClr val="accent4">
                    <a:lumMod val="50000"/>
                  </a:schemeClr>
                </a:solidFill>
                <a:latin typeface="ＭＳ ゴシック" panose="020B0609070205080204" pitchFamily="49" charset="-128"/>
                <a:ea typeface="ＭＳ ゴシック" panose="020B0609070205080204" pitchFamily="49" charset="-128"/>
              </a:rPr>
              <a:t>        </a:t>
            </a:r>
            <a:r>
              <a:rPr lang="ja-JP" altLang="en-US" sz="1600" dirty="0">
                <a:solidFill>
                  <a:schemeClr val="accent4">
                    <a:lumMod val="50000"/>
                  </a:schemeClr>
                </a:solidFill>
                <a:latin typeface="ＭＳ ゴシック" panose="020B0609070205080204" pitchFamily="49" charset="-128"/>
                <a:ea typeface="ＭＳ ゴシック" panose="020B0609070205080204" pitchFamily="49" charset="-128"/>
              </a:rPr>
              <a:t>　　　</a:t>
            </a:r>
            <a:endParaRPr lang="en-US" altLang="ja-JP" sz="1600" dirty="0">
              <a:solidFill>
                <a:schemeClr val="accent4">
                  <a:lumMod val="50000"/>
                </a:schemeClr>
              </a:solidFill>
              <a:latin typeface="ＭＳ ゴシック" panose="020B0609070205080204" pitchFamily="49" charset="-128"/>
              <a:ea typeface="ＭＳ ゴシック" panose="020B0609070205080204" pitchFamily="49" charset="-128"/>
            </a:endParaRPr>
          </a:p>
          <a:p>
            <a:r>
              <a:rPr lang="ja-JP" altLang="en-US" sz="1600" dirty="0">
                <a:solidFill>
                  <a:schemeClr val="accent4">
                    <a:lumMod val="50000"/>
                  </a:schemeClr>
                </a:solidFill>
                <a:latin typeface="ＭＳ ゴシック" panose="020B0609070205080204" pitchFamily="49" charset="-128"/>
                <a:ea typeface="ＭＳ ゴシック" panose="020B0609070205080204" pitchFamily="49" charset="-128"/>
              </a:rPr>
              <a:t>　　　　</a:t>
            </a:r>
            <a:endParaRPr lang="en-US" altLang="ja-JP" sz="1600" dirty="0">
              <a:solidFill>
                <a:schemeClr val="accent4">
                  <a:lumMod val="50000"/>
                </a:schemeClr>
              </a:solidFill>
              <a:latin typeface="ＭＳ ゴシック" panose="020B0609070205080204" pitchFamily="49" charset="-128"/>
              <a:ea typeface="ＭＳ ゴシック" panose="020B0609070205080204" pitchFamily="49" charset="-128"/>
            </a:endParaRPr>
          </a:p>
          <a:p>
            <a:r>
              <a:rPr lang="ja-JP" altLang="en-US" sz="1600" dirty="0">
                <a:solidFill>
                  <a:schemeClr val="accent4">
                    <a:lumMod val="50000"/>
                  </a:schemeClr>
                </a:solidFill>
                <a:latin typeface="ＭＳ ゴシック" panose="020B0609070205080204" pitchFamily="49" charset="-128"/>
                <a:ea typeface="ＭＳ ゴシック" panose="020B0609070205080204" pitchFamily="49" charset="-128"/>
              </a:rPr>
              <a:t>　　　　</a:t>
            </a:r>
            <a:endParaRPr lang="en-US" altLang="ja-JP" sz="1600" dirty="0">
              <a:solidFill>
                <a:schemeClr val="accent4">
                  <a:lumMod val="50000"/>
                </a:schemeClr>
              </a:solidFill>
              <a:latin typeface="ＭＳ ゴシック" panose="020B0609070205080204" pitchFamily="49" charset="-128"/>
              <a:ea typeface="ＭＳ ゴシック" panose="020B0609070205080204" pitchFamily="49" charset="-128"/>
            </a:endParaRPr>
          </a:p>
          <a:p>
            <a:endParaRPr kumimoji="1" lang="en-US" altLang="ja-JP" b="1" dirty="0">
              <a:solidFill>
                <a:schemeClr val="accent4">
                  <a:lumMod val="50000"/>
                </a:schemeClr>
              </a:solidFill>
              <a:latin typeface="ＭＳ ゴシック" panose="020B0609070205080204" pitchFamily="49" charset="-128"/>
              <a:ea typeface="ＭＳ ゴシック" panose="020B0609070205080204" pitchFamily="49" charset="-128"/>
            </a:endParaRPr>
          </a:p>
        </p:txBody>
      </p:sp>
      <p:pic>
        <p:nvPicPr>
          <p:cNvPr id="20" name="図 19">
            <a:extLst>
              <a:ext uri="{FF2B5EF4-FFF2-40B4-BE49-F238E27FC236}">
                <a16:creationId xmlns:a16="http://schemas.microsoft.com/office/drawing/2014/main" id="{74B705F3-0B7F-4A86-B8CC-71B600C5BD25}"/>
              </a:ext>
            </a:extLst>
          </p:cNvPr>
          <p:cNvPicPr>
            <a:picLocks noChangeAspect="1"/>
          </p:cNvPicPr>
          <p:nvPr/>
        </p:nvPicPr>
        <p:blipFill>
          <a:blip r:embed="rId6" cstate="print"/>
          <a:stretch>
            <a:fillRect/>
          </a:stretch>
        </p:blipFill>
        <p:spPr>
          <a:xfrm>
            <a:off x="9692851" y="8845904"/>
            <a:ext cx="439393" cy="533548"/>
          </a:xfrm>
          <a:prstGeom prst="rect">
            <a:avLst/>
          </a:prstGeom>
        </p:spPr>
      </p:pic>
      <p:pic>
        <p:nvPicPr>
          <p:cNvPr id="7" name="図 6">
            <a:extLst>
              <a:ext uri="{FF2B5EF4-FFF2-40B4-BE49-F238E27FC236}">
                <a16:creationId xmlns:a16="http://schemas.microsoft.com/office/drawing/2014/main" id="{821E31C3-ABA3-4023-886A-6DBA2810A93A}"/>
              </a:ext>
            </a:extLst>
          </p:cNvPr>
          <p:cNvPicPr>
            <a:picLocks noChangeAspect="1"/>
          </p:cNvPicPr>
          <p:nvPr/>
        </p:nvPicPr>
        <p:blipFill>
          <a:blip r:embed="rId7" cstate="print"/>
          <a:stretch>
            <a:fillRect/>
          </a:stretch>
        </p:blipFill>
        <p:spPr>
          <a:xfrm>
            <a:off x="11870338" y="6731402"/>
            <a:ext cx="2154309" cy="2114502"/>
          </a:xfrm>
          <a:prstGeom prst="ellipse">
            <a:avLst/>
          </a:prstGeom>
          <a:ln w="57150">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9" name="テキスト ボックス 8">
            <a:extLst>
              <a:ext uri="{FF2B5EF4-FFF2-40B4-BE49-F238E27FC236}">
                <a16:creationId xmlns:a16="http://schemas.microsoft.com/office/drawing/2014/main" id="{4ACD1906-4698-44B6-B128-F836EB5DB206}"/>
              </a:ext>
            </a:extLst>
          </p:cNvPr>
          <p:cNvSpPr txBox="1"/>
          <p:nvPr/>
        </p:nvSpPr>
        <p:spPr>
          <a:xfrm>
            <a:off x="-6770702" y="8603761"/>
            <a:ext cx="6170424" cy="1015663"/>
          </a:xfrm>
          <a:prstGeom prst="rect">
            <a:avLst/>
          </a:prstGeom>
          <a:noFill/>
        </p:spPr>
        <p:txBody>
          <a:bodyPr wrap="square" rtlCol="0">
            <a:spAutoFit/>
          </a:bodyPr>
          <a:lstStyle/>
          <a:p>
            <a:endParaRPr lang="en-US" altLang="ja-JP" sz="2000" dirty="0">
              <a:solidFill>
                <a:schemeClr val="accent4">
                  <a:lumMod val="75000"/>
                </a:schemeClr>
              </a:solidFill>
              <a:latin typeface="HGS創英角ﾎﾟｯﾌﾟ体" panose="040B0A00000000000000" pitchFamily="50" charset="-128"/>
              <a:ea typeface="HGS創英角ﾎﾟｯﾌﾟ体" panose="040B0A00000000000000" pitchFamily="50" charset="-128"/>
            </a:endParaRPr>
          </a:p>
          <a:p>
            <a:endParaRPr lang="en-US" altLang="ja-JP" sz="2000" dirty="0">
              <a:solidFill>
                <a:schemeClr val="accent4">
                  <a:lumMod val="75000"/>
                </a:schemeClr>
              </a:solidFill>
              <a:latin typeface="HGS創英角ﾎﾟｯﾌﾟ体" panose="040B0A00000000000000" pitchFamily="50" charset="-128"/>
              <a:ea typeface="HGS創英角ﾎﾟｯﾌﾟ体" panose="040B0A00000000000000" pitchFamily="50" charset="-128"/>
            </a:endParaRPr>
          </a:p>
          <a:p>
            <a:endParaRPr kumimoji="1" lang="ja-JP" altLang="en-US" sz="2000" dirty="0">
              <a:latin typeface="HGS創英角ﾎﾟｯﾌﾟ体" panose="040B0A00000000000000" pitchFamily="50" charset="-128"/>
              <a:ea typeface="HGS創英角ﾎﾟｯﾌﾟ体" panose="040B0A00000000000000" pitchFamily="50" charset="-128"/>
            </a:endParaRPr>
          </a:p>
        </p:txBody>
      </p:sp>
      <p:pic>
        <p:nvPicPr>
          <p:cNvPr id="14" name="図 13">
            <a:extLst>
              <a:ext uri="{FF2B5EF4-FFF2-40B4-BE49-F238E27FC236}">
                <a16:creationId xmlns:a16="http://schemas.microsoft.com/office/drawing/2014/main" id="{6E938B17-5106-41FE-A862-7FF34C4ECE04}"/>
              </a:ext>
            </a:extLst>
          </p:cNvPr>
          <p:cNvPicPr>
            <a:picLocks noChangeAspect="1"/>
          </p:cNvPicPr>
          <p:nvPr/>
        </p:nvPicPr>
        <p:blipFill rotWithShape="1">
          <a:blip r:embed="rId8" cstate="print"/>
          <a:srcRect l="22279" t="3867" r="14272" b="39425"/>
          <a:stretch/>
        </p:blipFill>
        <p:spPr>
          <a:xfrm>
            <a:off x="-5808654" y="3438477"/>
            <a:ext cx="2657893" cy="2460670"/>
          </a:xfrm>
          <a:prstGeom prst="ellipse">
            <a:avLst/>
          </a:prstGeom>
          <a:ln w="57150">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 name="テキスト ボックス 3">
            <a:extLst>
              <a:ext uri="{FF2B5EF4-FFF2-40B4-BE49-F238E27FC236}">
                <a16:creationId xmlns:a16="http://schemas.microsoft.com/office/drawing/2014/main" id="{57A3FDF7-726C-44F6-BDDA-1E9C0BA1F0AF}"/>
              </a:ext>
            </a:extLst>
          </p:cNvPr>
          <p:cNvSpPr txBox="1"/>
          <p:nvPr/>
        </p:nvSpPr>
        <p:spPr>
          <a:xfrm>
            <a:off x="0" y="1023358"/>
            <a:ext cx="8020274" cy="1200329"/>
          </a:xfrm>
          <a:prstGeom prst="rect">
            <a:avLst/>
          </a:prstGeom>
          <a:noFill/>
        </p:spPr>
        <p:txBody>
          <a:bodyPr wrap="square" rtlCol="0">
            <a:spAutoFit/>
          </a:bodyPr>
          <a:lstStyle/>
          <a:p>
            <a:r>
              <a:rPr kumimoji="1" lang="ja-JP" altLang="en-US" sz="2800" dirty="0">
                <a:solidFill>
                  <a:srgbClr val="FF00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　</a:t>
            </a:r>
            <a:r>
              <a:rPr lang="ja-JP" altLang="en-US" sz="2800" dirty="0">
                <a:solidFill>
                  <a:srgbClr val="FF00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　</a:t>
            </a:r>
            <a:r>
              <a:rPr lang="ja-JP" altLang="en-US" sz="7200" dirty="0">
                <a:solidFill>
                  <a:srgbClr val="FFC0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菜</a:t>
            </a:r>
            <a:r>
              <a:rPr lang="ja-JP" altLang="en-US" sz="7200" dirty="0">
                <a:solidFill>
                  <a:srgbClr val="92D05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食</a:t>
            </a:r>
            <a:r>
              <a:rPr lang="ja-JP" altLang="en-US" sz="7200" dirty="0">
                <a:solidFill>
                  <a:schemeClr val="accent5">
                    <a:lumMod val="60000"/>
                    <a:lumOff val="4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健</a:t>
            </a:r>
            <a:r>
              <a:rPr lang="ja-JP" altLang="en-US" sz="7200" dirty="0">
                <a:solidFill>
                  <a:srgbClr val="FF6699"/>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美</a:t>
            </a:r>
            <a:r>
              <a:rPr lang="en-US" altLang="ja-JP" sz="6000" dirty="0">
                <a:solidFill>
                  <a:schemeClr val="accent4">
                    <a:lumMod val="5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cafe</a:t>
            </a:r>
            <a:endParaRPr kumimoji="1" lang="ja-JP" altLang="en-US" sz="6000" dirty="0">
              <a:solidFill>
                <a:schemeClr val="accent4">
                  <a:lumMod val="5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pic>
        <p:nvPicPr>
          <p:cNvPr id="18" name="図 17">
            <a:extLst>
              <a:ext uri="{FF2B5EF4-FFF2-40B4-BE49-F238E27FC236}">
                <a16:creationId xmlns:a16="http://schemas.microsoft.com/office/drawing/2014/main" id="{FBD3D144-35AC-4C31-ADCA-83B4FA37AAB7}"/>
              </a:ext>
            </a:extLst>
          </p:cNvPr>
          <p:cNvPicPr>
            <a:picLocks noChangeAspect="1"/>
          </p:cNvPicPr>
          <p:nvPr/>
        </p:nvPicPr>
        <p:blipFill rotWithShape="1">
          <a:blip r:embed="rId9" cstate="print"/>
          <a:srcRect l="38652" t="878" r="14111" b="51884"/>
          <a:stretch/>
        </p:blipFill>
        <p:spPr>
          <a:xfrm>
            <a:off x="11240999" y="2859403"/>
            <a:ext cx="1533601" cy="1505262"/>
          </a:xfrm>
          <a:prstGeom prst="ellipse">
            <a:avLst/>
          </a:prstGeom>
        </p:spPr>
      </p:pic>
      <p:sp>
        <p:nvSpPr>
          <p:cNvPr id="13" name="四角形: 角を丸くする 12">
            <a:extLst>
              <a:ext uri="{FF2B5EF4-FFF2-40B4-BE49-F238E27FC236}">
                <a16:creationId xmlns:a16="http://schemas.microsoft.com/office/drawing/2014/main" id="{26B05CA1-9D10-4983-9D09-829A7FF126A0}"/>
              </a:ext>
            </a:extLst>
          </p:cNvPr>
          <p:cNvSpPr/>
          <p:nvPr/>
        </p:nvSpPr>
        <p:spPr>
          <a:xfrm>
            <a:off x="438226" y="4496803"/>
            <a:ext cx="4034021" cy="1569659"/>
          </a:xfrm>
          <a:prstGeom prst="round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rgbClr val="FFC000"/>
                </a:solidFill>
              </a:rPr>
              <a:t>菜</a:t>
            </a:r>
            <a:r>
              <a:rPr lang="ja-JP" altLang="en-US" sz="1600" dirty="0">
                <a:solidFill>
                  <a:srgbClr val="92D050"/>
                </a:solidFill>
              </a:rPr>
              <a:t>食</a:t>
            </a:r>
            <a:r>
              <a:rPr lang="ja-JP" altLang="en-US" sz="1600" dirty="0">
                <a:solidFill>
                  <a:schemeClr val="accent5">
                    <a:lumMod val="60000"/>
                    <a:lumOff val="40000"/>
                  </a:schemeClr>
                </a:solidFill>
              </a:rPr>
              <a:t>健</a:t>
            </a:r>
            <a:r>
              <a:rPr lang="ja-JP" altLang="en-US" sz="1600" dirty="0">
                <a:solidFill>
                  <a:srgbClr val="FF6699"/>
                </a:solidFill>
              </a:rPr>
              <a:t>美</a:t>
            </a:r>
            <a:r>
              <a:rPr lang="ja-JP" altLang="en-US" sz="1600" dirty="0">
                <a:solidFill>
                  <a:schemeClr val="accent4">
                    <a:lumMod val="75000"/>
                  </a:schemeClr>
                </a:solidFill>
              </a:rPr>
              <a:t>カフェ</a:t>
            </a:r>
            <a:r>
              <a:rPr lang="ja-JP" altLang="en-US" sz="1600" dirty="0">
                <a:solidFill>
                  <a:schemeClr val="tx1"/>
                </a:solidFill>
              </a:rPr>
              <a:t> とは</a:t>
            </a:r>
            <a:endParaRPr lang="en-US" altLang="ja-JP" sz="1600" dirty="0">
              <a:solidFill>
                <a:schemeClr val="tx1"/>
              </a:solidFill>
            </a:endParaRPr>
          </a:p>
          <a:p>
            <a:r>
              <a:rPr lang="ja-JP" altLang="en-US" sz="1200" dirty="0">
                <a:solidFill>
                  <a:schemeClr val="tx1"/>
                </a:solidFill>
                <a:latin typeface="+mn-ea"/>
              </a:rPr>
              <a:t>カフェ リリオスで野菜ソムリエ</a:t>
            </a:r>
            <a:r>
              <a:rPr lang="en-US" altLang="ja-JP" sz="1200" dirty="0" err="1">
                <a:solidFill>
                  <a:schemeClr val="tx1"/>
                </a:solidFill>
                <a:latin typeface="+mn-ea"/>
              </a:rPr>
              <a:t>Canaco</a:t>
            </a:r>
            <a:r>
              <a:rPr lang="ja-JP" altLang="en-US" sz="1200" dirty="0">
                <a:solidFill>
                  <a:schemeClr val="tx1"/>
                </a:solidFill>
                <a:latin typeface="+mn-ea"/>
              </a:rPr>
              <a:t>さんが、</a:t>
            </a:r>
            <a:endParaRPr lang="en-US" altLang="ja-JP" sz="1200" dirty="0">
              <a:solidFill>
                <a:schemeClr val="tx1"/>
              </a:solidFill>
              <a:latin typeface="+mn-ea"/>
            </a:endParaRPr>
          </a:p>
          <a:p>
            <a:r>
              <a:rPr lang="ja-JP" altLang="en-US" sz="1200" dirty="0">
                <a:solidFill>
                  <a:schemeClr val="tx1"/>
                </a:solidFill>
                <a:latin typeface="+mn-ea"/>
              </a:rPr>
              <a:t>野菜の旬・色の栄養・食べ方・切り方・自然のもの</a:t>
            </a:r>
            <a:endParaRPr lang="en-US" altLang="ja-JP" sz="1200" dirty="0">
              <a:solidFill>
                <a:schemeClr val="tx1"/>
              </a:solidFill>
              <a:latin typeface="+mn-ea"/>
            </a:endParaRPr>
          </a:p>
          <a:p>
            <a:r>
              <a:rPr lang="ja-JP" altLang="en-US" sz="1200" dirty="0">
                <a:solidFill>
                  <a:schemeClr val="tx1"/>
                </a:solidFill>
                <a:latin typeface="+mn-ea"/>
              </a:rPr>
              <a:t>未病改善について、楽しく分かりやすくお話してくれます。</a:t>
            </a:r>
            <a:endParaRPr lang="en-US" altLang="ja-JP" sz="1200" dirty="0">
              <a:solidFill>
                <a:schemeClr val="tx1"/>
              </a:solidFill>
              <a:latin typeface="+mn-ea"/>
            </a:endParaRPr>
          </a:p>
          <a:p>
            <a:r>
              <a:rPr lang="ja-JP" altLang="en-US" sz="1200" dirty="0">
                <a:solidFill>
                  <a:schemeClr val="tx1"/>
                </a:solidFill>
                <a:latin typeface="+mn-ea"/>
              </a:rPr>
              <a:t>赤ちゃん連れも大歓迎です！</a:t>
            </a:r>
            <a:endParaRPr lang="en-US" altLang="ja-JP" sz="1200" dirty="0">
              <a:solidFill>
                <a:schemeClr val="tx1"/>
              </a:solidFill>
              <a:latin typeface="+mn-ea"/>
            </a:endParaRPr>
          </a:p>
          <a:p>
            <a:r>
              <a:rPr lang="ja-JP" altLang="en-US" sz="1200" dirty="0">
                <a:solidFill>
                  <a:schemeClr val="tx1"/>
                </a:solidFill>
                <a:latin typeface="+mn-ea"/>
              </a:rPr>
              <a:t>野菜の試食もありますよ♪♪</a:t>
            </a:r>
            <a:endParaRPr kumimoji="1" lang="ja-JP" altLang="en-US" sz="1200" dirty="0">
              <a:solidFill>
                <a:schemeClr val="tx1"/>
              </a:solidFill>
              <a:latin typeface="+mn-ea"/>
            </a:endParaRPr>
          </a:p>
        </p:txBody>
      </p:sp>
      <p:pic>
        <p:nvPicPr>
          <p:cNvPr id="8" name="図 7">
            <a:extLst>
              <a:ext uri="{FF2B5EF4-FFF2-40B4-BE49-F238E27FC236}">
                <a16:creationId xmlns:a16="http://schemas.microsoft.com/office/drawing/2014/main" id="{A80D2191-5E8C-4B7D-95BA-4FEA09F22D3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00910" y="6492223"/>
            <a:ext cx="1912527" cy="1743322"/>
          </a:xfrm>
          <a:prstGeom prst="rect">
            <a:avLst/>
          </a:prstGeom>
        </p:spPr>
      </p:pic>
      <p:pic>
        <p:nvPicPr>
          <p:cNvPr id="17" name="図 16">
            <a:extLst>
              <a:ext uri="{FF2B5EF4-FFF2-40B4-BE49-F238E27FC236}">
                <a16:creationId xmlns:a16="http://schemas.microsoft.com/office/drawing/2014/main" id="{B72A2C58-3C18-498F-9B9A-B8AD92F8A0AA}"/>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3186678" y="5549148"/>
            <a:ext cx="1054201" cy="840479"/>
          </a:xfrm>
          <a:prstGeom prst="rect">
            <a:avLst/>
          </a:prstGeom>
        </p:spPr>
      </p:pic>
      <p:pic>
        <p:nvPicPr>
          <p:cNvPr id="21" name="図 20">
            <a:extLst>
              <a:ext uri="{FF2B5EF4-FFF2-40B4-BE49-F238E27FC236}">
                <a16:creationId xmlns:a16="http://schemas.microsoft.com/office/drawing/2014/main" id="{C085EBF6-9D1D-4BD3-B21F-440C18141357}"/>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539481" y="2577878"/>
            <a:ext cx="2241295" cy="16809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1906400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3308</TotalTime>
  <Words>382</Words>
  <Application>Microsoft Office PowerPoint</Application>
  <PresentationFormat>A4 210 x 297 mm</PresentationFormat>
  <Paragraphs>60</Paragraphs>
  <Slides>1</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vt:i4>
      </vt:variant>
    </vt:vector>
  </HeadingPairs>
  <TitlesOfParts>
    <vt:vector size="13" baseType="lpstr">
      <vt:lpstr>HGP創英角ﾎﾟｯﾌﾟ体</vt:lpstr>
      <vt:lpstr>HGS創英角ﾎﾟｯﾌﾟ体</vt:lpstr>
      <vt:lpstr>HGS創英丸ﾎﾟｯﾌﾟ体</vt:lpstr>
      <vt:lpstr>HG丸ｺﾞｼｯｸM-PRO</vt:lpstr>
      <vt:lpstr>ＭＳ Ｐゴシック</vt:lpstr>
      <vt:lpstr>ＭＳ ゴシック</vt:lpstr>
      <vt:lpstr>小塚ゴシック Pro B</vt:lpstr>
      <vt:lpstr>小塚ゴシック Pro M</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「しんゆりライブリー」は新百合ヶ丘が〈生き生きとして楽しい＝lively〉街となるための催し。昨年のマルシェに出展しての人気を博した大学生による楽しい子育てワークシ ョップワークショップとバグパイプ小楽隊によるステージ演奏＆回遊演奏を、 5月末の土曜日の昼下がり、子育て中の方々はお子様をお連れになりイースターエッグ作りやアートパラソル作りを、また、音楽好きの方は我が国では珍しいバグパイプの演奏でひと時を過ごしませんか。  日時と内容　  第１回しんゆりライブリー　：5月21日（土）12：00～17：00  　　　■「ハッピーイースターであそんじゃおう！ 　　　　　　～イースターエッグをつくろう！～」 　　　　　　　　　田園調布学園大学　浦尾和江研究室 　　　■バグパイプ楽隊「ユーロブラス」チーム　　午後3回演奏  第２回しんゆりライブリー　：5月28日（土）12：00～17：00  　　　■「パラソルでアートをつくろう！」 　　　　　　　　　東京都市大学　山藤仁研究室 　　　　　　　　　　　　　　■バグパイプ楽隊中世楽師チーム　　午後3回演奏    参加費用　：無料 場所　　　　：新百合ヶ丘南口駅の彫刻広場「ゆりテラス」仮設のテント＆ステージ 主催 　一般財団法人川崎新都心街づくり財団 〒215-0021 川崎市麻生区上麻生1－6－1　かわしん新百合丘ビル306 　 電話：044－966-6200（代表）、メール：tmo@kncf.net 連絡窓口：荒谷香織 </dc:title>
  <dc:creator>平本一雄</dc:creator>
  <cp:lastModifiedBy>zaidan01</cp:lastModifiedBy>
  <cp:revision>259</cp:revision>
  <cp:lastPrinted>2019-05-23T04:12:34Z</cp:lastPrinted>
  <dcterms:created xsi:type="dcterms:W3CDTF">2016-03-27T09:41:19Z</dcterms:created>
  <dcterms:modified xsi:type="dcterms:W3CDTF">2019-11-26T01:31:46Z</dcterms:modified>
</cp:coreProperties>
</file>